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8" r:id="rId9"/>
    <p:sldId id="269" r:id="rId10"/>
    <p:sldId id="270" r:id="rId11"/>
    <p:sldId id="266" r:id="rId12"/>
    <p:sldId id="271" r:id="rId13"/>
    <p:sldId id="274" r:id="rId14"/>
    <p:sldId id="273" r:id="rId15"/>
    <p:sldId id="272" r:id="rId16"/>
    <p:sldId id="275" r:id="rId17"/>
    <p:sldId id="277" r:id="rId18"/>
    <p:sldId id="276" r:id="rId19"/>
    <p:sldId id="291" r:id="rId20"/>
    <p:sldId id="286" r:id="rId21"/>
    <p:sldId id="287" r:id="rId22"/>
    <p:sldId id="288" r:id="rId23"/>
    <p:sldId id="279" r:id="rId24"/>
    <p:sldId id="278" r:id="rId25"/>
    <p:sldId id="280" r:id="rId26"/>
    <p:sldId id="282" r:id="rId27"/>
    <p:sldId id="284" r:id="rId28"/>
    <p:sldId id="281" r:id="rId29"/>
    <p:sldId id="292" r:id="rId30"/>
    <p:sldId id="293" r:id="rId31"/>
    <p:sldId id="285" r:id="rId32"/>
    <p:sldId id="290" r:id="rId33"/>
    <p:sldId id="258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E8B5CC-F514-49C8-9F58-256D4BCC83BB}" type="datetimeFigureOut">
              <a:rPr lang="pt-BR" smtClean="0"/>
              <a:t>11/11/2009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5DEB5-FBFB-492D-BDF7-5B6A39C664D9}" type="slidenum">
              <a:rPr lang="pt-BR" smtClean="0"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508" y="1371600"/>
            <a:ext cx="7851648" cy="1828800"/>
          </a:xfr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r>
              <a:rPr lang="pt-BR" sz="6000" dirty="0" smtClean="0">
                <a:latin typeface="+mn-lt"/>
              </a:rPr>
              <a:t>Ciclo </a:t>
            </a:r>
            <a:r>
              <a:rPr lang="pt-BR" sz="6000" dirty="0" smtClean="0"/>
              <a:t>Estral</a:t>
            </a:r>
            <a:endParaRPr lang="pt-BR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85792"/>
            <a:ext cx="8182004" cy="2486480"/>
          </a:xfrm>
        </p:spPr>
        <p:txBody>
          <a:bodyPr>
            <a:normAutofit/>
          </a:bodyPr>
          <a:lstStyle/>
          <a:p>
            <a:r>
              <a:rPr lang="pt-BR" sz="2800" dirty="0" err="1" smtClean="0"/>
              <a:t>Aletheia</a:t>
            </a:r>
            <a:r>
              <a:rPr lang="pt-BR" sz="2800" dirty="0" smtClean="0"/>
              <a:t> Souza</a:t>
            </a:r>
          </a:p>
          <a:p>
            <a:r>
              <a:rPr lang="pt-BR" dirty="0" smtClean="0"/>
              <a:t>Doutoranda</a:t>
            </a:r>
          </a:p>
          <a:p>
            <a:endParaRPr lang="pt-BR" dirty="0" smtClean="0"/>
          </a:p>
          <a:p>
            <a:r>
              <a:rPr lang="pt-BR" sz="2800" dirty="0" smtClean="0"/>
              <a:t>Arlindo Moura</a:t>
            </a:r>
          </a:p>
          <a:p>
            <a:r>
              <a:rPr lang="pt-BR" dirty="0" smtClean="0"/>
              <a:t>Orientador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/>
          <a:lstStyle/>
          <a:p>
            <a:r>
              <a:rPr lang="pt-BR" dirty="0" smtClean="0"/>
              <a:t>Formação do Corpo </a:t>
            </a:r>
            <a:r>
              <a:rPr lang="pt-BR" dirty="0" smtClean="0"/>
              <a:t>Lúteo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18" y="1857364"/>
            <a:ext cx="8686800" cy="4467236"/>
          </a:xfrm>
        </p:spPr>
        <p:txBody>
          <a:bodyPr/>
          <a:lstStyle/>
          <a:p>
            <a:r>
              <a:rPr lang="pt-BR" dirty="0" smtClean="0"/>
              <a:t>   P450 </a:t>
            </a:r>
            <a:r>
              <a:rPr lang="pt-BR" dirty="0" err="1" smtClean="0"/>
              <a:t>aromatase</a:t>
            </a:r>
            <a:endParaRPr lang="pt-BR" dirty="0" smtClean="0"/>
          </a:p>
          <a:p>
            <a:pPr lvl="1"/>
            <a:r>
              <a:rPr lang="pt-BR" dirty="0" smtClean="0"/>
              <a:t>Reduz conversão androstenediona em E2</a:t>
            </a:r>
          </a:p>
          <a:p>
            <a:r>
              <a:rPr lang="pt-BR" dirty="0" smtClean="0"/>
              <a:t>   p450scc</a:t>
            </a:r>
          </a:p>
          <a:p>
            <a:pPr lvl="1"/>
            <a:r>
              <a:rPr lang="pt-BR" dirty="0" smtClean="0"/>
              <a:t>Converte colesterol em </a:t>
            </a:r>
            <a:r>
              <a:rPr lang="pt-BR" dirty="0" err="1" smtClean="0"/>
              <a:t>pregnenolona</a:t>
            </a:r>
            <a:r>
              <a:rPr lang="pt-BR" dirty="0" smtClean="0"/>
              <a:t>         P4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      Células da teca e granulosa</a:t>
            </a:r>
            <a:endParaRPr lang="pt-BR" dirty="0"/>
          </a:p>
        </p:txBody>
      </p:sp>
      <p:sp>
        <p:nvSpPr>
          <p:cNvPr id="4" name="Down Arrow 3"/>
          <p:cNvSpPr/>
          <p:nvPr/>
        </p:nvSpPr>
        <p:spPr>
          <a:xfrm>
            <a:off x="142844" y="1785926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Up Arrow 4"/>
          <p:cNvSpPr/>
          <p:nvPr/>
        </p:nvSpPr>
        <p:spPr>
          <a:xfrm>
            <a:off x="142844" y="2786058"/>
            <a:ext cx="57150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Notched Right Arrow 5"/>
          <p:cNvSpPr/>
          <p:nvPr/>
        </p:nvSpPr>
        <p:spPr>
          <a:xfrm>
            <a:off x="5929322" y="3357562"/>
            <a:ext cx="428628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Down Arrow 6"/>
          <p:cNvSpPr/>
          <p:nvPr/>
        </p:nvSpPr>
        <p:spPr>
          <a:xfrm>
            <a:off x="3428992" y="3786190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214546" y="4714884"/>
            <a:ext cx="785818" cy="64294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607719" y="4750604"/>
            <a:ext cx="642942" cy="42862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24" y="548856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Large</a:t>
            </a:r>
            <a:r>
              <a:rPr lang="pt-BR" sz="2400" dirty="0" smtClean="0"/>
              <a:t> </a:t>
            </a:r>
            <a:r>
              <a:rPr lang="pt-BR" sz="2400" dirty="0" err="1" smtClean="0"/>
              <a:t>Luteal</a:t>
            </a:r>
            <a:r>
              <a:rPr lang="pt-BR" sz="2400" dirty="0" smtClean="0"/>
              <a:t> </a:t>
            </a:r>
            <a:r>
              <a:rPr lang="pt-BR" sz="2400" dirty="0" err="1" smtClean="0"/>
              <a:t>Cells</a:t>
            </a:r>
            <a:endParaRPr lang="pt-B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42976" y="550070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Smal</a:t>
            </a:r>
            <a:r>
              <a:rPr lang="pt-BR" sz="2400" dirty="0" smtClean="0"/>
              <a:t> </a:t>
            </a:r>
            <a:r>
              <a:rPr lang="pt-BR" sz="2400" dirty="0" err="1" smtClean="0"/>
              <a:t>Luteal</a:t>
            </a:r>
            <a:r>
              <a:rPr lang="pt-BR" sz="2400" dirty="0" smtClean="0"/>
              <a:t> </a:t>
            </a:r>
            <a:r>
              <a:rPr lang="pt-BR" sz="2400" dirty="0" err="1" smtClean="0"/>
              <a:t>Cells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po luteo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06" y="71414"/>
            <a:ext cx="9006484" cy="6723578"/>
          </a:xfrm>
        </p:spPr>
      </p:pic>
      <p:sp>
        <p:nvSpPr>
          <p:cNvPr id="6" name="TextBox 5"/>
          <p:cNvSpPr txBox="1"/>
          <p:nvPr/>
        </p:nvSpPr>
        <p:spPr>
          <a:xfrm>
            <a:off x="214282" y="3142386"/>
            <a:ext cx="2286016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>
                <a:solidFill>
                  <a:schemeClr val="bg1"/>
                </a:solidFill>
              </a:rPr>
              <a:t>Produz : 1.Progesterona</a:t>
            </a:r>
          </a:p>
          <a:p>
            <a:pPr>
              <a:lnSpc>
                <a:spcPct val="150000"/>
              </a:lnSpc>
            </a:pPr>
            <a:r>
              <a:rPr lang="pt-BR" sz="2000" dirty="0" smtClean="0">
                <a:solidFill>
                  <a:schemeClr val="bg1"/>
                </a:solidFill>
              </a:rPr>
              <a:t>2.</a:t>
            </a:r>
            <a:r>
              <a:rPr lang="pt-BR" sz="2000" dirty="0" err="1" smtClean="0">
                <a:solidFill>
                  <a:schemeClr val="bg1"/>
                </a:solidFill>
              </a:rPr>
              <a:t>Ocitocina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571744"/>
            <a:ext cx="2357454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Função plena apos 5d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57760"/>
            <a:ext cx="3714744" cy="20002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r>
              <a:rPr lang="pt-BR" dirty="0" smtClean="0"/>
              <a:t>Corpo Lúteo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857364"/>
            <a:ext cx="8572560" cy="478634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LLC</a:t>
            </a:r>
          </a:p>
          <a:p>
            <a:pPr lvl="1"/>
            <a:r>
              <a:rPr lang="pt-BR" dirty="0" smtClean="0"/>
              <a:t>Alta produção P4</a:t>
            </a:r>
          </a:p>
          <a:p>
            <a:pPr lvl="1"/>
            <a:r>
              <a:rPr lang="pt-BR" dirty="0" smtClean="0"/>
              <a:t>Não responsiva ao LH</a:t>
            </a:r>
          </a:p>
          <a:p>
            <a:r>
              <a:rPr lang="pt-BR" dirty="0" smtClean="0"/>
              <a:t>SLC</a:t>
            </a:r>
          </a:p>
          <a:p>
            <a:pPr lvl="1"/>
            <a:r>
              <a:rPr lang="pt-BR" dirty="0" smtClean="0"/>
              <a:t>Baixa produção de P4</a:t>
            </a:r>
          </a:p>
          <a:p>
            <a:pPr lvl="1"/>
            <a:r>
              <a:rPr lang="pt-BR" dirty="0" smtClean="0"/>
              <a:t>Responsiva ao LH</a:t>
            </a:r>
            <a:endParaRPr lang="pt-BR" dirty="0" smtClean="0"/>
          </a:p>
          <a:p>
            <a:r>
              <a:rPr lang="pt-BR" dirty="0" err="1" smtClean="0"/>
              <a:t>Esteroidogênese</a:t>
            </a:r>
            <a:r>
              <a:rPr lang="pt-BR" dirty="0" smtClean="0"/>
              <a:t> estimulada </a:t>
            </a:r>
          </a:p>
          <a:p>
            <a:pPr lvl="1"/>
            <a:r>
              <a:rPr lang="pt-BR" dirty="0" smtClean="0"/>
              <a:t>LH</a:t>
            </a:r>
          </a:p>
          <a:p>
            <a:pPr lvl="1"/>
            <a:r>
              <a:rPr lang="pt-BR" dirty="0" err="1" smtClean="0"/>
              <a:t>Prostaciclina</a:t>
            </a:r>
            <a:endParaRPr lang="pt-BR" dirty="0" smtClean="0"/>
          </a:p>
          <a:p>
            <a:pPr lvl="1"/>
            <a:r>
              <a:rPr lang="pt-BR" dirty="0" smtClean="0"/>
              <a:t>PGE2</a:t>
            </a:r>
          </a:p>
          <a:p>
            <a:pPr lvl="1"/>
            <a:r>
              <a:rPr lang="pt-BR" dirty="0" smtClean="0"/>
              <a:t>IGF1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Content Placeholder 3" descr="CL X P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8667" y="223296"/>
            <a:ext cx="8963927" cy="6348976"/>
          </a:xfrm>
        </p:spPr>
      </p:pic>
      <p:sp>
        <p:nvSpPr>
          <p:cNvPr id="5" name="TextBox 4"/>
          <p:cNvSpPr txBox="1"/>
          <p:nvPr/>
        </p:nvSpPr>
        <p:spPr>
          <a:xfrm>
            <a:off x="2643174" y="214290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Relação entre o tamanho do CL e [] P4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71736" y="5857892"/>
            <a:ext cx="1928826" cy="35719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ounded Rectangle 6"/>
          <p:cNvSpPr/>
          <p:nvPr/>
        </p:nvSpPr>
        <p:spPr>
          <a:xfrm>
            <a:off x="5000628" y="5857892"/>
            <a:ext cx="3643338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6858016" y="642939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Platô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628652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F0"/>
                </a:solidFill>
              </a:rPr>
              <a:t>Relação +</a:t>
            </a:r>
            <a:endParaRPr lang="pt-B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pt-BR" dirty="0" smtClean="0"/>
              <a:t>Corpo Lúteo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329642" cy="485778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Outros componentes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Fibroblastos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Colágeno</a:t>
            </a:r>
          </a:p>
          <a:p>
            <a:pPr lvl="2">
              <a:lnSpc>
                <a:spcPct val="150000"/>
              </a:lnSpc>
            </a:pPr>
            <a:r>
              <a:rPr lang="pt-BR" dirty="0" err="1" smtClean="0"/>
              <a:t>Citocinas</a:t>
            </a:r>
            <a:r>
              <a:rPr lang="pt-B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Macrófagos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Ação durante a regressão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err="1" smtClean="0"/>
              <a:t>Endotelina</a:t>
            </a:r>
            <a:r>
              <a:rPr lang="pt-BR" dirty="0" smtClean="0"/>
              <a:t> 1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Pressão </a:t>
            </a:r>
            <a:r>
              <a:rPr lang="pt-BR" dirty="0" err="1" smtClean="0"/>
              <a:t>sanguinea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[] O2 no CL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3" descr="corpo luteo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714488"/>
            <a:ext cx="4762500" cy="45529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5400000">
            <a:off x="6429388" y="1214422"/>
            <a:ext cx="785818" cy="78581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Alta [] P4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Induz relaxamento do miométrio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Inibe </a:t>
            </a:r>
            <a:r>
              <a:rPr lang="pt-BR" dirty="0" smtClean="0"/>
              <a:t>síntese </a:t>
            </a:r>
            <a:r>
              <a:rPr lang="pt-BR" dirty="0" smtClean="0"/>
              <a:t>de receptores </a:t>
            </a:r>
            <a:r>
              <a:rPr lang="el-GR" dirty="0" smtClean="0"/>
              <a:t>α</a:t>
            </a:r>
            <a:r>
              <a:rPr lang="pt-BR" dirty="0" smtClean="0"/>
              <a:t>-adrenérgicos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Inibe captação de </a:t>
            </a:r>
            <a:r>
              <a:rPr lang="pt-BR" dirty="0" smtClean="0"/>
              <a:t>Ca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Diferenciação do estroma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Secreção glandular</a:t>
            </a:r>
          </a:p>
          <a:p>
            <a:pPr lvl="1"/>
            <a:r>
              <a:rPr lang="pt-BR" dirty="0" smtClean="0"/>
              <a:t>Dura 17d (cabra e vaca) e 14d (ovelha)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2071678"/>
            <a:ext cx="2071702" cy="7386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Alta [] P4</a:t>
            </a:r>
          </a:p>
          <a:p>
            <a:pPr algn="ctr"/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4190534"/>
            <a:ext cx="2786082" cy="1477328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LH</a:t>
            </a:r>
          </a:p>
          <a:p>
            <a:pPr algn="ctr"/>
            <a:r>
              <a:rPr lang="pt-BR" sz="2400" dirty="0" smtClean="0"/>
              <a:t>Alta </a:t>
            </a:r>
            <a:r>
              <a:rPr lang="pt-BR" sz="2400" dirty="0" err="1" smtClean="0"/>
              <a:t>frequência</a:t>
            </a:r>
            <a:endParaRPr lang="pt-BR" sz="2400" dirty="0" smtClean="0"/>
          </a:p>
          <a:p>
            <a:pPr algn="ctr"/>
            <a:r>
              <a:rPr lang="pt-BR" sz="2400" dirty="0" smtClean="0"/>
              <a:t>Baixa amplitude</a:t>
            </a:r>
          </a:p>
          <a:p>
            <a:pPr algn="ctr"/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4214810" y="4190534"/>
            <a:ext cx="2428892" cy="73866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FSH inalterado</a:t>
            </a:r>
            <a:endParaRPr lang="pt-BR" sz="2400" dirty="0" smtClean="0"/>
          </a:p>
          <a:p>
            <a:pPr algn="ctr"/>
            <a:endParaRPr lang="pt-BR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607455" y="3036091"/>
            <a:ext cx="1071570" cy="7143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143372" y="3000372"/>
            <a:ext cx="1071570" cy="7858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Dia 1</a:t>
            </a:r>
          </a:p>
          <a:p>
            <a:pPr lvl="1"/>
            <a:r>
              <a:rPr lang="pt-BR" dirty="0" smtClean="0"/>
              <a:t>Baixa [] E2 e </a:t>
            </a:r>
            <a:r>
              <a:rPr lang="pt-BR" dirty="0" err="1" smtClean="0"/>
              <a:t>inibina</a:t>
            </a:r>
            <a:endParaRPr lang="pt-BR" dirty="0"/>
          </a:p>
        </p:txBody>
      </p:sp>
      <p:sp>
        <p:nvSpPr>
          <p:cNvPr id="4" name="Curved Right Arrow 3"/>
          <p:cNvSpPr/>
          <p:nvPr/>
        </p:nvSpPr>
        <p:spPr>
          <a:xfrm>
            <a:off x="785786" y="2571744"/>
            <a:ext cx="357190" cy="10715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342900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Aumento </a:t>
            </a:r>
            <a:r>
              <a:rPr lang="pt-BR" sz="2400" dirty="0" smtClean="0"/>
              <a:t>[] </a:t>
            </a:r>
            <a:r>
              <a:rPr lang="pt-BR" sz="2400" dirty="0" smtClean="0"/>
              <a:t>FSH</a:t>
            </a:r>
            <a:endParaRPr lang="pt-B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421481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Seleção do folículo </a:t>
            </a:r>
            <a:r>
              <a:rPr lang="pt-BR" sz="2400" dirty="0" err="1" smtClean="0"/>
              <a:t>dominate</a:t>
            </a:r>
            <a:endParaRPr lang="pt-B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57884" y="542926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Baixa </a:t>
            </a:r>
            <a:r>
              <a:rPr lang="pt-BR" sz="2400" dirty="0" smtClean="0"/>
              <a:t>[] </a:t>
            </a:r>
            <a:r>
              <a:rPr lang="pt-BR" sz="2400" dirty="0" smtClean="0"/>
              <a:t>FSH</a:t>
            </a:r>
            <a:endParaRPr lang="pt-BR" sz="2400" dirty="0"/>
          </a:p>
        </p:txBody>
      </p:sp>
      <p:sp>
        <p:nvSpPr>
          <p:cNvPr id="8" name="Curved Right Arrow 7"/>
          <p:cNvSpPr/>
          <p:nvPr/>
        </p:nvSpPr>
        <p:spPr>
          <a:xfrm>
            <a:off x="928662" y="3643314"/>
            <a:ext cx="357190" cy="10715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628" y="4214818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Aumento </a:t>
            </a:r>
            <a:r>
              <a:rPr lang="pt-BR" sz="2400" dirty="0" smtClean="0"/>
              <a:t>[] E2 e </a:t>
            </a:r>
            <a:r>
              <a:rPr lang="pt-BR" sz="2400" dirty="0" err="1" smtClean="0"/>
              <a:t>inibina</a:t>
            </a:r>
            <a:endParaRPr lang="pt-BR" sz="2400" dirty="0"/>
          </a:p>
        </p:txBody>
      </p:sp>
      <p:sp>
        <p:nvSpPr>
          <p:cNvPr id="13" name="Notched Right Arrow 12"/>
          <p:cNvSpPr/>
          <p:nvPr/>
        </p:nvSpPr>
        <p:spPr>
          <a:xfrm>
            <a:off x="4357686" y="4357694"/>
            <a:ext cx="500066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Down Arrow 15"/>
          <p:cNvSpPr/>
          <p:nvPr/>
        </p:nvSpPr>
        <p:spPr>
          <a:xfrm>
            <a:off x="6572264" y="4714884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4143372" y="634581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Regressão dos fol</a:t>
            </a:r>
            <a:r>
              <a:rPr lang="pt-BR" sz="2400" dirty="0"/>
              <a:t>í</a:t>
            </a:r>
            <a:r>
              <a:rPr lang="pt-BR" sz="2400" dirty="0" smtClean="0"/>
              <a:t>culos dominantes</a:t>
            </a:r>
            <a:endParaRPr lang="pt-BR" sz="2400" dirty="0"/>
          </a:p>
        </p:txBody>
      </p:sp>
      <p:sp>
        <p:nvSpPr>
          <p:cNvPr id="18" name="Down Arrow 17"/>
          <p:cNvSpPr/>
          <p:nvPr/>
        </p:nvSpPr>
        <p:spPr>
          <a:xfrm>
            <a:off x="6643702" y="592933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Oval 19"/>
          <p:cNvSpPr/>
          <p:nvPr/>
        </p:nvSpPr>
        <p:spPr>
          <a:xfrm>
            <a:off x="5072066" y="1571612"/>
            <a:ext cx="3143272" cy="171451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20"/>
          <p:cNvSpPr txBox="1"/>
          <p:nvPr/>
        </p:nvSpPr>
        <p:spPr>
          <a:xfrm>
            <a:off x="5500694" y="220241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ONDAS FOLICULARES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ly\AppData\Local\Microsoft\Windows\Temporary Internet Files\Low\Content.IE5\5D0MBGDL\fig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1" y="71414"/>
            <a:ext cx="5572164" cy="66574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00958" y="442913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>
                <a:solidFill>
                  <a:schemeClr val="bg1"/>
                </a:solidFill>
              </a:rPr>
              <a:t>Bos</a:t>
            </a:r>
            <a:r>
              <a:rPr lang="pt-BR" i="1" dirty="0" smtClean="0">
                <a:solidFill>
                  <a:schemeClr val="bg1"/>
                </a:solidFill>
              </a:rPr>
              <a:t> </a:t>
            </a:r>
            <a:r>
              <a:rPr lang="pt-BR" i="1" dirty="0" err="1" smtClean="0">
                <a:solidFill>
                  <a:schemeClr val="bg1"/>
                </a:solidFill>
              </a:rPr>
              <a:t>taurus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ESTRESSE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20" y="5354437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>
                <a:solidFill>
                  <a:schemeClr val="bg1"/>
                </a:solidFill>
              </a:rPr>
              <a:t>Bos</a:t>
            </a:r>
            <a:r>
              <a:rPr lang="pt-BR" i="1" dirty="0" smtClean="0">
                <a:solidFill>
                  <a:schemeClr val="bg1"/>
                </a:solidFill>
              </a:rPr>
              <a:t> </a:t>
            </a:r>
            <a:r>
              <a:rPr lang="pt-BR" i="1" dirty="0" err="1" smtClean="0">
                <a:solidFill>
                  <a:schemeClr val="bg1"/>
                </a:solidFill>
              </a:rPr>
              <a:t>indicus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NOVILHAS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8082" y="78579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>
                <a:solidFill>
                  <a:schemeClr val="bg1"/>
                </a:solidFill>
              </a:rPr>
              <a:t>Bos</a:t>
            </a:r>
            <a:r>
              <a:rPr lang="pt-BR" i="1" dirty="0" smtClean="0">
                <a:solidFill>
                  <a:schemeClr val="bg1"/>
                </a:solidFill>
              </a:rPr>
              <a:t> </a:t>
            </a:r>
            <a:r>
              <a:rPr lang="pt-BR" i="1" dirty="0" err="1" smtClean="0">
                <a:solidFill>
                  <a:schemeClr val="bg1"/>
                </a:solidFill>
              </a:rPr>
              <a:t>taurus</a:t>
            </a:r>
            <a:endParaRPr lang="pt-BR" i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58082" y="1925413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>
                <a:solidFill>
                  <a:schemeClr val="bg1"/>
                </a:solidFill>
              </a:rPr>
              <a:t>Bos</a:t>
            </a:r>
            <a:r>
              <a:rPr lang="pt-BR" i="1" dirty="0" smtClean="0">
                <a:solidFill>
                  <a:schemeClr val="bg1"/>
                </a:solidFill>
              </a:rPr>
              <a:t> </a:t>
            </a:r>
            <a:r>
              <a:rPr lang="pt-BR" i="1" dirty="0" err="1" smtClean="0">
                <a:solidFill>
                  <a:schemeClr val="bg1"/>
                </a:solidFill>
              </a:rPr>
              <a:t>indicus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VACAS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olicul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276" y="1142984"/>
            <a:ext cx="8871880" cy="4468035"/>
          </a:xfrm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5965041" y="2536025"/>
            <a:ext cx="2928958" cy="22860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429256" y="2428868"/>
            <a:ext cx="3714776" cy="200026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15074" y="214290"/>
            <a:ext cx="2786082" cy="1200329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Somente haverá ovulação durante a última onda folicular antes da </a:t>
            </a:r>
            <a:r>
              <a:rPr lang="pt-BR" b="1" dirty="0" err="1" smtClean="0">
                <a:solidFill>
                  <a:srgbClr val="002060"/>
                </a:solidFill>
              </a:rPr>
              <a:t>luteólise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estral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Eventos fisiológicos que ocorrem no período compreendido entre dois estros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Classificação: 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/>
              <a:t>Proestro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Estro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/>
              <a:t>Metaestro</a:t>
            </a:r>
            <a:r>
              <a:rPr lang="pt-B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/>
              <a:t>Diestro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Right Brace 3"/>
          <p:cNvSpPr/>
          <p:nvPr/>
        </p:nvSpPr>
        <p:spPr>
          <a:xfrm>
            <a:off x="2500298" y="4071942"/>
            <a:ext cx="500066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ight Brace 4"/>
          <p:cNvSpPr/>
          <p:nvPr/>
        </p:nvSpPr>
        <p:spPr>
          <a:xfrm>
            <a:off x="2500298" y="5357826"/>
            <a:ext cx="500066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3143240" y="4345552"/>
            <a:ext cx="4072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FASE FOLICULAR OU ESTROGÊNICA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5631436"/>
            <a:ext cx="416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FASE LUTEAL OU PROGESTERÔNICA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ly\Documents\Aletheia\SEMINARIO 1\fertilizaca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342" y="1512034"/>
            <a:ext cx="6900682" cy="52031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526301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chemeClr val="bg1"/>
                </a:solidFill>
              </a:rPr>
              <a:t>Se houver fecundação...</a:t>
            </a:r>
            <a:endParaRPr lang="pt-BR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91841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Reconhecimento materno da </a:t>
            </a:r>
            <a:r>
              <a:rPr lang="pt-BR" dirty="0" err="1" smtClean="0"/>
              <a:t>prenhez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85992"/>
            <a:ext cx="8643998" cy="43577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err="1" smtClean="0"/>
              <a:t>Interferon</a:t>
            </a:r>
            <a:r>
              <a:rPr lang="pt-BR" dirty="0" smtClean="0"/>
              <a:t> t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172 </a:t>
            </a:r>
            <a:r>
              <a:rPr lang="pt-BR" dirty="0" err="1" smtClean="0"/>
              <a:t>aa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22-24 </a:t>
            </a:r>
            <a:r>
              <a:rPr lang="pt-BR" dirty="0" err="1" smtClean="0"/>
              <a:t>KDa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Secretado pelo </a:t>
            </a:r>
            <a:r>
              <a:rPr lang="pt-BR" dirty="0" err="1" smtClean="0"/>
              <a:t>trofoblasto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Entre 14-16 dia de </a:t>
            </a:r>
            <a:r>
              <a:rPr lang="pt-BR" dirty="0" err="1" smtClean="0"/>
              <a:t>prenhez</a:t>
            </a:r>
            <a:endParaRPr lang="pt-BR" dirty="0" smtClean="0"/>
          </a:p>
        </p:txBody>
      </p:sp>
      <p:pic>
        <p:nvPicPr>
          <p:cNvPr id="4" name="Picture 3" descr="interferon 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285992"/>
            <a:ext cx="4071966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91841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Reconhecimento materno da </a:t>
            </a:r>
            <a:r>
              <a:rPr lang="pt-BR" dirty="0" err="1" smtClean="0"/>
              <a:t>prenhez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785926"/>
            <a:ext cx="8715436" cy="4857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err="1" smtClean="0"/>
              <a:t>Interferon</a:t>
            </a:r>
            <a:r>
              <a:rPr lang="pt-BR" dirty="0" smtClean="0"/>
              <a:t> t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Inibe expressão de genes </a:t>
            </a:r>
          </a:p>
          <a:p>
            <a:pPr lvl="2">
              <a:lnSpc>
                <a:spcPct val="150000"/>
              </a:lnSpc>
            </a:pPr>
            <a:r>
              <a:rPr lang="pt-BR" dirty="0" err="1" smtClean="0"/>
              <a:t>codificantes</a:t>
            </a:r>
            <a:r>
              <a:rPr lang="pt-BR" dirty="0" smtClean="0"/>
              <a:t> de receptores endometriais de </a:t>
            </a:r>
            <a:r>
              <a:rPr lang="pt-BR" dirty="0" err="1" smtClean="0"/>
              <a:t>ocitocina</a:t>
            </a:r>
            <a:r>
              <a:rPr lang="pt-BR" dirty="0" smtClean="0"/>
              <a:t> e E2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PGF2</a:t>
            </a:r>
            <a:r>
              <a:rPr lang="el-GR" dirty="0" smtClean="0"/>
              <a:t>α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COX-2</a:t>
            </a:r>
          </a:p>
          <a:p>
            <a:pPr lvl="2">
              <a:lnSpc>
                <a:spcPct val="150000"/>
              </a:lnSpc>
            </a:pPr>
            <a:r>
              <a:rPr lang="pt-BR" dirty="0" err="1" smtClean="0"/>
              <a:t>Prostaglandina</a:t>
            </a:r>
            <a:r>
              <a:rPr lang="pt-BR" dirty="0" smtClean="0"/>
              <a:t> </a:t>
            </a:r>
            <a:r>
              <a:rPr lang="pt-BR" dirty="0" err="1" smtClean="0"/>
              <a:t>sintetase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Depende do embrião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Blastocisto alongado</a:t>
            </a:r>
            <a:endParaRPr lang="pt-BR" dirty="0" smtClean="0"/>
          </a:p>
        </p:txBody>
      </p:sp>
      <p:pic>
        <p:nvPicPr>
          <p:cNvPr id="4" name="Picture 3" descr="interferon 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3651" y="3929066"/>
            <a:ext cx="2700349" cy="270034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Não havendo fecundação.....</a:t>
            </a:r>
            <a:endParaRPr lang="pt-BR" sz="4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54"/>
            <a:ext cx="8229600" cy="1143000"/>
          </a:xfrm>
        </p:spPr>
        <p:txBody>
          <a:bodyPr/>
          <a:lstStyle/>
          <a:p>
            <a:r>
              <a:rPr lang="pt-BR" dirty="0" smtClean="0"/>
              <a:t>Regressão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714620"/>
            <a:ext cx="8472518" cy="360998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Morte celular por </a:t>
            </a:r>
            <a:r>
              <a:rPr lang="pt-BR" dirty="0" err="1" smtClean="0"/>
              <a:t>hipóxia</a:t>
            </a:r>
            <a:r>
              <a:rPr lang="pt-BR" dirty="0" smtClean="0"/>
              <a:t> resultando em </a:t>
            </a:r>
            <a:r>
              <a:rPr lang="pt-BR" dirty="0" err="1" smtClean="0"/>
              <a:t>hialinização</a:t>
            </a:r>
            <a:r>
              <a:rPr lang="pt-BR" dirty="0" smtClean="0"/>
              <a:t> dos vasos </a:t>
            </a:r>
            <a:r>
              <a:rPr lang="pt-BR" dirty="0" err="1" smtClean="0"/>
              <a:t>sanguineos</a:t>
            </a:r>
            <a:endParaRPr lang="pt-B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143000"/>
          </a:xfrm>
        </p:spPr>
        <p:txBody>
          <a:bodyPr/>
          <a:lstStyle/>
          <a:p>
            <a:r>
              <a:rPr lang="pt-BR" dirty="0" smtClean="0"/>
              <a:t>Regressão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86874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pt-BR" dirty="0" smtClean="0"/>
              <a:t>Causa:</a:t>
            </a:r>
          </a:p>
          <a:p>
            <a:pPr lvl="1">
              <a:lnSpc>
                <a:spcPct val="170000"/>
              </a:lnSpc>
            </a:pPr>
            <a:r>
              <a:rPr lang="pt-BR" dirty="0" smtClean="0"/>
              <a:t>PGF2</a:t>
            </a:r>
            <a:r>
              <a:rPr lang="el-GR" dirty="0" smtClean="0"/>
              <a:t>α</a:t>
            </a:r>
            <a:endParaRPr lang="pt-BR" dirty="0" smtClean="0"/>
          </a:p>
          <a:p>
            <a:pPr lvl="2">
              <a:lnSpc>
                <a:spcPct val="170000"/>
              </a:lnSpc>
            </a:pPr>
            <a:r>
              <a:rPr lang="pt-BR" dirty="0" smtClean="0"/>
              <a:t>Secretado pelo endométrio</a:t>
            </a:r>
            <a:endParaRPr lang="pt-BR" dirty="0" smtClean="0"/>
          </a:p>
          <a:p>
            <a:pPr lvl="2">
              <a:lnSpc>
                <a:spcPct val="170000"/>
              </a:lnSpc>
            </a:pPr>
            <a:r>
              <a:rPr lang="pt-BR" dirty="0" smtClean="0"/>
              <a:t>Entre o dia 15-19 após ovulação</a:t>
            </a:r>
          </a:p>
          <a:p>
            <a:pPr lvl="2">
              <a:lnSpc>
                <a:spcPct val="170000"/>
              </a:lnSpc>
            </a:pPr>
            <a:r>
              <a:rPr lang="pt-BR" dirty="0" smtClean="0"/>
              <a:t>5-8 pulsos por 2-3 dias</a:t>
            </a:r>
          </a:p>
          <a:p>
            <a:pPr lvl="2">
              <a:lnSpc>
                <a:spcPct val="170000"/>
              </a:lnSpc>
            </a:pPr>
            <a:r>
              <a:rPr lang="pt-BR" dirty="0" smtClean="0"/>
              <a:t>N. de receptores aumenta gradativamente</a:t>
            </a:r>
          </a:p>
          <a:p>
            <a:pPr lvl="2">
              <a:lnSpc>
                <a:spcPct val="170000"/>
              </a:lnSpc>
            </a:pPr>
            <a:r>
              <a:rPr lang="pt-BR" dirty="0" smtClean="0"/>
              <a:t>Estimula secreção de endotelina-1</a:t>
            </a:r>
          </a:p>
          <a:p>
            <a:pPr lvl="3">
              <a:lnSpc>
                <a:spcPct val="170000"/>
              </a:lnSpc>
            </a:pPr>
            <a:r>
              <a:rPr lang="pt-BR" dirty="0" smtClean="0"/>
              <a:t>Potente vasoconstritora</a:t>
            </a:r>
            <a:endParaRPr lang="pt-B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78579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Hipófise</a:t>
            </a:r>
            <a:endParaRPr lang="pt-BR" sz="2400" dirty="0"/>
          </a:p>
        </p:txBody>
      </p:sp>
      <p:sp>
        <p:nvSpPr>
          <p:cNvPr id="3" name="Down Arrow 2"/>
          <p:cNvSpPr/>
          <p:nvPr/>
        </p:nvSpPr>
        <p:spPr>
          <a:xfrm>
            <a:off x="4214810" y="128586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3857620" y="1773784"/>
            <a:ext cx="1488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err="1" smtClean="0"/>
              <a:t>Ocitocina</a:t>
            </a:r>
            <a:endParaRPr lang="pt-BR" sz="24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43372" y="2643182"/>
            <a:ext cx="571504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14744" y="314324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Endométrio</a:t>
            </a:r>
            <a:endParaRPr lang="pt-BR" sz="24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214016" y="3928272"/>
            <a:ext cx="571504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0430" y="427411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2400" dirty="0" smtClean="0"/>
              <a:t>PGF2</a:t>
            </a:r>
            <a:r>
              <a:rPr lang="el-GR" sz="2400" dirty="0" smtClean="0"/>
              <a:t>α</a:t>
            </a:r>
            <a:endParaRPr lang="pt-BR" sz="2400" dirty="0" smtClean="0"/>
          </a:p>
        </p:txBody>
      </p:sp>
      <p:cxnSp>
        <p:nvCxnSpPr>
          <p:cNvPr id="11" name="Elbow Connector 10"/>
          <p:cNvCxnSpPr>
            <a:stCxn id="9" idx="3"/>
            <a:endCxn id="7" idx="3"/>
          </p:cNvCxnSpPr>
          <p:nvPr/>
        </p:nvCxnSpPr>
        <p:spPr>
          <a:xfrm flipV="1">
            <a:off x="5072066" y="3374081"/>
            <a:ext cx="571504" cy="1130866"/>
          </a:xfrm>
          <a:prstGeom prst="bentConnector3">
            <a:avLst>
              <a:gd name="adj1" fmla="val 14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492919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err="1" smtClean="0"/>
              <a:t>Ocitocina</a:t>
            </a:r>
            <a:r>
              <a:rPr lang="pt-BR" sz="2400" dirty="0" smtClean="0"/>
              <a:t> </a:t>
            </a:r>
            <a:r>
              <a:rPr lang="pt-BR" sz="2400" dirty="0" err="1" smtClean="0"/>
              <a:t>luteal</a:t>
            </a:r>
            <a:endParaRPr lang="pt-BR" sz="2400" dirty="0"/>
          </a:p>
        </p:txBody>
      </p:sp>
      <p:cxnSp>
        <p:nvCxnSpPr>
          <p:cNvPr id="17" name="Shape 16"/>
          <p:cNvCxnSpPr>
            <a:stCxn id="7" idx="1"/>
            <a:endCxn id="15" idx="0"/>
          </p:cNvCxnSpPr>
          <p:nvPr/>
        </p:nvCxnSpPr>
        <p:spPr>
          <a:xfrm rot="10800000" flipV="1">
            <a:off x="2643174" y="3374080"/>
            <a:ext cx="1071570" cy="1555117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5" idx="2"/>
            <a:endCxn id="9" idx="2"/>
          </p:cNvCxnSpPr>
          <p:nvPr/>
        </p:nvCxnSpPr>
        <p:spPr>
          <a:xfrm rot="5400000" flipH="1" flipV="1">
            <a:off x="3137169" y="4241784"/>
            <a:ext cx="655084" cy="1643074"/>
          </a:xfrm>
          <a:prstGeom prst="bentConnector3">
            <a:avLst>
              <a:gd name="adj1" fmla="val -34896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4679157" y="4679165"/>
            <a:ext cx="571504" cy="50006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43504" y="5357826"/>
            <a:ext cx="3929090" cy="40011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Interage com receptores nas LLC </a:t>
            </a:r>
            <a:endParaRPr lang="pt-BR" sz="2000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228599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E2</a:t>
            </a:r>
            <a:endParaRPr lang="pt-BR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3250398" y="2678902"/>
            <a:ext cx="571504" cy="50006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rved Right Arrow 31"/>
          <p:cNvSpPr/>
          <p:nvPr/>
        </p:nvSpPr>
        <p:spPr>
          <a:xfrm>
            <a:off x="4572000" y="5572140"/>
            <a:ext cx="500066" cy="9286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14942" y="63458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Queda de P4</a:t>
            </a:r>
            <a:endParaRPr lang="pt-BR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Curved Right Arrow 33"/>
          <p:cNvSpPr/>
          <p:nvPr/>
        </p:nvSpPr>
        <p:spPr>
          <a:xfrm>
            <a:off x="1000100" y="5143512"/>
            <a:ext cx="571504" cy="1214446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/>
          <p:nvPr/>
        </p:nvCxnSpPr>
        <p:spPr>
          <a:xfrm rot="10800000">
            <a:off x="3428994" y="6215082"/>
            <a:ext cx="1857387" cy="357191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643042" y="5857892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Secreção de endotelina-1</a:t>
            </a:r>
            <a:endParaRPr lang="pt-BR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Regressão </a:t>
            </a:r>
            <a:r>
              <a:rPr lang="pt-BR" dirty="0" err="1" smtClean="0"/>
              <a:t>Luteal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35480"/>
            <a:ext cx="8686800" cy="44939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Endotelina-1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/>
              <a:t>Vasoconstrição</a:t>
            </a:r>
            <a:r>
              <a:rPr lang="pt-BR" dirty="0" smtClean="0"/>
              <a:t> no CL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Influxo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Macrófagos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Monócitos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Secreção local de </a:t>
            </a:r>
            <a:r>
              <a:rPr lang="pt-BR" dirty="0" err="1" smtClean="0"/>
              <a:t>citocinas</a:t>
            </a:r>
            <a:endParaRPr lang="pt-BR" dirty="0" smtClean="0"/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pt-BR" dirty="0" smtClean="0"/>
              <a:t>Células endoteliais tem receptores para </a:t>
            </a:r>
            <a:r>
              <a:rPr lang="pt-BR" dirty="0" smtClean="0"/>
              <a:t>PGF2</a:t>
            </a:r>
            <a:r>
              <a:rPr lang="el-GR" dirty="0" smtClean="0"/>
              <a:t>α</a:t>
            </a:r>
            <a:r>
              <a:rPr lang="pt-BR" dirty="0" smtClean="0"/>
              <a:t>         apoptose</a:t>
            </a:r>
            <a:endParaRPr lang="pt-BR" dirty="0" smtClean="0"/>
          </a:p>
        </p:txBody>
      </p:sp>
      <p:sp>
        <p:nvSpPr>
          <p:cNvPr id="4" name="Notched Right Arrow 3"/>
          <p:cNvSpPr/>
          <p:nvPr/>
        </p:nvSpPr>
        <p:spPr>
          <a:xfrm>
            <a:off x="6786578" y="6000768"/>
            <a:ext cx="428628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Fase Folicular</a:t>
            </a:r>
            <a:endParaRPr lang="pt-BR" dirty="0"/>
          </a:p>
        </p:txBody>
      </p:sp>
      <p:sp>
        <p:nvSpPr>
          <p:cNvPr id="4" name="Curved Right Arrow 3"/>
          <p:cNvSpPr/>
          <p:nvPr/>
        </p:nvSpPr>
        <p:spPr>
          <a:xfrm>
            <a:off x="285720" y="2071678"/>
            <a:ext cx="500066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9288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Queda de P4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2988230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Aumento  na </a:t>
            </a:r>
            <a:r>
              <a:rPr lang="pt-BR" dirty="0" err="1" smtClean="0"/>
              <a:t>frequência</a:t>
            </a:r>
            <a:r>
              <a:rPr lang="pt-BR" dirty="0" smtClean="0"/>
              <a:t> de pulsos de baixa amplitude de LH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434555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Secreção de E2 pelos folículos</a:t>
            </a:r>
            <a:endParaRPr lang="pt-BR" dirty="0"/>
          </a:p>
        </p:txBody>
      </p:sp>
      <p:sp>
        <p:nvSpPr>
          <p:cNvPr id="9" name="Curved Right Arrow 8"/>
          <p:cNvSpPr/>
          <p:nvPr/>
        </p:nvSpPr>
        <p:spPr>
          <a:xfrm>
            <a:off x="357158" y="3429000"/>
            <a:ext cx="500066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662" y="5202808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Aumenta </a:t>
            </a:r>
            <a:r>
              <a:rPr lang="pt-BR" dirty="0" smtClean="0"/>
              <a:t>[] </a:t>
            </a:r>
            <a:r>
              <a:rPr lang="pt-BR" dirty="0" smtClean="0"/>
              <a:t>de LH e E2</a:t>
            </a:r>
            <a:endParaRPr lang="pt-BR" dirty="0"/>
          </a:p>
        </p:txBody>
      </p:sp>
      <p:sp>
        <p:nvSpPr>
          <p:cNvPr id="11" name="Down Arrow 10"/>
          <p:cNvSpPr/>
          <p:nvPr/>
        </p:nvSpPr>
        <p:spPr>
          <a:xfrm>
            <a:off x="2285984" y="478632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5929322" y="521495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Queda </a:t>
            </a:r>
            <a:r>
              <a:rPr lang="pt-BR" dirty="0" smtClean="0"/>
              <a:t>[] </a:t>
            </a:r>
            <a:r>
              <a:rPr lang="pt-BR" dirty="0" smtClean="0"/>
              <a:t>de FSH</a:t>
            </a:r>
            <a:endParaRPr lang="pt-BR" dirty="0"/>
          </a:p>
        </p:txBody>
      </p:sp>
      <p:sp>
        <p:nvSpPr>
          <p:cNvPr id="14" name="Curved Up Arrow 13"/>
          <p:cNvSpPr/>
          <p:nvPr/>
        </p:nvSpPr>
        <p:spPr>
          <a:xfrm>
            <a:off x="3214678" y="5643578"/>
            <a:ext cx="3857652" cy="8572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2428868"/>
            <a:ext cx="2071702" cy="646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Retorno da atividade ovariana</a:t>
            </a:r>
            <a:endParaRPr lang="pt-B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964"/>
            <a:ext cx="8229600" cy="938962"/>
          </a:xfrm>
        </p:spPr>
        <p:txBody>
          <a:bodyPr/>
          <a:lstStyle/>
          <a:p>
            <a:r>
              <a:rPr lang="pt-BR" dirty="0" smtClean="0"/>
              <a:t>Fase Folicular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118" y="2247912"/>
            <a:ext cx="8229600" cy="4252922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Queda [] de FSH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3424198"/>
            <a:ext cx="5143536" cy="28623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Seleção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Dominância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Crescimento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</a:t>
            </a:r>
            <a:r>
              <a:rPr lang="pt-BR" sz="2400" dirty="0" err="1" smtClean="0"/>
              <a:t>Atresia</a:t>
            </a:r>
            <a:r>
              <a:rPr lang="pt-BR" sz="2400" dirty="0" smtClean="0"/>
              <a:t> de fol. subordinados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Ovulação do fol. dominante</a:t>
            </a:r>
            <a:endParaRPr lang="pt-BR" sz="2400" dirty="0"/>
          </a:p>
        </p:txBody>
      </p:sp>
      <p:sp>
        <p:nvSpPr>
          <p:cNvPr id="6" name="Curved Right Arrow 5"/>
          <p:cNvSpPr/>
          <p:nvPr/>
        </p:nvSpPr>
        <p:spPr>
          <a:xfrm>
            <a:off x="357190" y="2500306"/>
            <a:ext cx="428596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estral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Fêmeas ruminantes domésticas são </a:t>
            </a:r>
            <a:r>
              <a:rPr lang="pt-BR" dirty="0" err="1" smtClean="0"/>
              <a:t>poliéstricas</a:t>
            </a:r>
            <a:endParaRPr lang="pt-BR" dirty="0" smtClean="0"/>
          </a:p>
          <a:p>
            <a:pPr lvl="1">
              <a:lnSpc>
                <a:spcPct val="150000"/>
              </a:lnSpc>
            </a:pPr>
            <a:r>
              <a:rPr lang="pt-BR" dirty="0" smtClean="0"/>
              <a:t>Vacas e cabras: 21 dias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Ovelha: 17 dias</a:t>
            </a:r>
          </a:p>
          <a:p>
            <a:pPr lvl="1"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Duração do ciclo estral         n. de ondas foliculares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Vacas: 2-3 ondas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214810" y="4714884"/>
            <a:ext cx="42862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n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01661"/>
            <a:ext cx="7881986" cy="6542049"/>
          </a:xfrm>
          <a:prstGeom prst="rect">
            <a:avLst/>
          </a:prstGeom>
        </p:spPr>
      </p:pic>
      <p:sp>
        <p:nvSpPr>
          <p:cNvPr id="5" name="Round Same Side Corner Rectangle 4"/>
          <p:cNvSpPr/>
          <p:nvPr/>
        </p:nvSpPr>
        <p:spPr>
          <a:xfrm>
            <a:off x="500034" y="71438"/>
            <a:ext cx="4357718" cy="642918"/>
          </a:xfrm>
          <a:prstGeom prst="round2Same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liculogene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74" y="106786"/>
            <a:ext cx="8940182" cy="6679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6578" y="4857760"/>
            <a:ext cx="1143008" cy="3693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t-BR" dirty="0" smtClean="0"/>
              <a:t>    O conhecimento dos eventos </a:t>
            </a:r>
            <a:r>
              <a:rPr lang="pt-BR" dirty="0" err="1" smtClean="0"/>
              <a:t>fisiologicos</a:t>
            </a:r>
            <a:r>
              <a:rPr lang="pt-BR" dirty="0" smtClean="0"/>
              <a:t> que ocorrem durante o ciclo estral permitiu o desenvolvimento de técnicas de manejo, como o protocolo </a:t>
            </a:r>
            <a:r>
              <a:rPr lang="pt-BR" dirty="0" err="1" smtClean="0"/>
              <a:t>Ovsynch</a:t>
            </a:r>
            <a:r>
              <a:rPr lang="pt-BR" dirty="0" smtClean="0"/>
              <a:t> , em que a IA é realizada com hora marcada. O que permitiu a difusão da IA, com </a:t>
            </a:r>
            <a:r>
              <a:rPr lang="pt-BR" dirty="0" err="1" smtClean="0"/>
              <a:t>consequente</a:t>
            </a:r>
            <a:r>
              <a:rPr lang="pt-BR" dirty="0" smtClean="0"/>
              <a:t> melhoria na produtividade de rebanhos .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285992"/>
            <a:ext cx="2857520" cy="473625"/>
          </a:xfrm>
        </p:spPr>
        <p:txBody>
          <a:bodyPr/>
          <a:lstStyle/>
          <a:p>
            <a:r>
              <a:rPr lang="pt-BR" dirty="0" smtClean="0"/>
              <a:t>www.reproducao.ufc.br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14282" y="2828785"/>
            <a:ext cx="2605118" cy="528777"/>
          </a:xfrm>
        </p:spPr>
        <p:txBody>
          <a:bodyPr>
            <a:normAutofit/>
          </a:bodyPr>
          <a:lstStyle/>
          <a:p>
            <a:r>
              <a:rPr lang="pt-BR" sz="1800" dirty="0" smtClean="0"/>
              <a:t>aletheialima@gmail.com</a:t>
            </a:r>
            <a:endParaRPr lang="pt-BR" sz="1800" dirty="0"/>
          </a:p>
        </p:txBody>
      </p:sp>
      <p:pic>
        <p:nvPicPr>
          <p:cNvPr id="9" name="Picture Placeholder 8" descr="vaca golfinh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0084" b="20084"/>
          <a:stretch>
            <a:fillRect/>
          </a:stretch>
        </p:blipFill>
        <p:spPr>
          <a:xfrm rot="420000">
            <a:off x="3209153" y="1201780"/>
            <a:ext cx="5174846" cy="3998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86050" y="1142984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HIPOTÁLAMO</a:t>
            </a:r>
            <a:endParaRPr lang="pt-BR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2" y="4643446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OVÁRIOS</a:t>
            </a:r>
            <a:endParaRPr lang="pt-BR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285749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HIPÓFISE</a:t>
            </a:r>
            <a:endParaRPr lang="pt-BR" sz="3200" dirty="0"/>
          </a:p>
        </p:txBody>
      </p:sp>
      <p:sp>
        <p:nvSpPr>
          <p:cNvPr id="12" name="Down Arrow Callout 11"/>
          <p:cNvSpPr/>
          <p:nvPr/>
        </p:nvSpPr>
        <p:spPr>
          <a:xfrm>
            <a:off x="3857620" y="1857364"/>
            <a:ext cx="1285884" cy="85725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4071934" y="19288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GnRH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4" name="Down Arrow Callout 13"/>
          <p:cNvSpPr/>
          <p:nvPr/>
        </p:nvSpPr>
        <p:spPr>
          <a:xfrm>
            <a:off x="3929058" y="3500438"/>
            <a:ext cx="1357322" cy="92869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Box 14"/>
          <p:cNvSpPr txBox="1"/>
          <p:nvPr/>
        </p:nvSpPr>
        <p:spPr>
          <a:xfrm>
            <a:off x="4071934" y="364331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FSH/LH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1802" y="5917188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E2, IGF, INIBINA, FOLISTATINA </a:t>
            </a:r>
            <a:endParaRPr lang="pt-BR" dirty="0"/>
          </a:p>
        </p:txBody>
      </p:sp>
      <p:sp>
        <p:nvSpPr>
          <p:cNvPr id="19" name="Down Arrow 18"/>
          <p:cNvSpPr/>
          <p:nvPr/>
        </p:nvSpPr>
        <p:spPr>
          <a:xfrm>
            <a:off x="4500562" y="5286388"/>
            <a:ext cx="357190" cy="428628"/>
          </a:xfrm>
          <a:prstGeom prst="downArrow">
            <a:avLst>
              <a:gd name="adj1" fmla="val 50000"/>
              <a:gd name="adj2" fmla="val 57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Curved Connector 20"/>
          <p:cNvCxnSpPr>
            <a:stCxn id="17" idx="3"/>
            <a:endCxn id="14" idx="3"/>
          </p:cNvCxnSpPr>
          <p:nvPr/>
        </p:nvCxnSpPr>
        <p:spPr>
          <a:xfrm flipH="1" flipV="1">
            <a:off x="5286380" y="3802157"/>
            <a:ext cx="1357322" cy="2299697"/>
          </a:xfrm>
          <a:prstGeom prst="curvedConnector3">
            <a:avLst>
              <a:gd name="adj1" fmla="val -16842"/>
            </a:avLst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3"/>
            <a:endCxn id="12" idx="3"/>
          </p:cNvCxnSpPr>
          <p:nvPr/>
        </p:nvCxnSpPr>
        <p:spPr>
          <a:xfrm flipH="1" flipV="1">
            <a:off x="5143504" y="2135874"/>
            <a:ext cx="1500198" cy="3965980"/>
          </a:xfrm>
          <a:prstGeom prst="curvedConnector3">
            <a:avLst>
              <a:gd name="adj1" fmla="val -59406"/>
            </a:avLst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0717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8000" dirty="0" smtClean="0"/>
              <a:t>Estro</a:t>
            </a:r>
            <a:endParaRPr lang="pt-BR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6000792" cy="15716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Estro</a:t>
            </a:r>
          </a:p>
          <a:p>
            <a:pPr algn="just">
              <a:buNone/>
            </a:pPr>
            <a:r>
              <a:rPr lang="pt-BR" dirty="0" smtClean="0"/>
              <a:t>Sinais fisiológicos e comportamentais que ocorrem pouco antes da ovulação</a:t>
            </a:r>
            <a:endParaRPr lang="pt-BR" dirty="0"/>
          </a:p>
        </p:txBody>
      </p:sp>
      <p:sp>
        <p:nvSpPr>
          <p:cNvPr id="4" name="Explosion 2 3"/>
          <p:cNvSpPr/>
          <p:nvPr/>
        </p:nvSpPr>
        <p:spPr>
          <a:xfrm>
            <a:off x="1643042" y="4643446"/>
            <a:ext cx="2571768" cy="207170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Box 4"/>
          <p:cNvSpPr txBox="1"/>
          <p:nvPr/>
        </p:nvSpPr>
        <p:spPr>
          <a:xfrm>
            <a:off x="2214546" y="557214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Estradiol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857496"/>
            <a:ext cx="3286148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Imobilidade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Vulva edemaciada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Inquietude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Mucosa vaginal </a:t>
            </a:r>
            <a:r>
              <a:rPr lang="pt-BR" dirty="0" err="1" smtClean="0"/>
              <a:t>hiperêmica</a:t>
            </a: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Muco vaginal claro e plástico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Redução na prod. leite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Redução consumo alimentar</a:t>
            </a:r>
          </a:p>
          <a:p>
            <a:endParaRPr lang="pt-BR" dirty="0"/>
          </a:p>
        </p:txBody>
      </p:sp>
      <p:pic>
        <p:nvPicPr>
          <p:cNvPr id="7" name="Picture 6" descr="foliculo de Gra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214554"/>
            <a:ext cx="3571900" cy="23233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urved Right Arrow 7"/>
          <p:cNvSpPr/>
          <p:nvPr/>
        </p:nvSpPr>
        <p:spPr>
          <a:xfrm>
            <a:off x="214282" y="4429132"/>
            <a:ext cx="500066" cy="13573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Bent-Up Arrow 9"/>
          <p:cNvSpPr/>
          <p:nvPr/>
        </p:nvSpPr>
        <p:spPr>
          <a:xfrm>
            <a:off x="4572000" y="5643578"/>
            <a:ext cx="2071702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Pique de E2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Pique de LH</a:t>
            </a:r>
            <a:endParaRPr lang="pt-BR" dirty="0"/>
          </a:p>
        </p:txBody>
      </p:sp>
      <p:sp>
        <p:nvSpPr>
          <p:cNvPr id="4" name="Curved Right Arrow 3"/>
          <p:cNvSpPr/>
          <p:nvPr/>
        </p:nvSpPr>
        <p:spPr>
          <a:xfrm>
            <a:off x="214282" y="2071678"/>
            <a:ext cx="571504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>
            <a:off x="2714612" y="3143248"/>
            <a:ext cx="1143008" cy="285752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2714612" y="3143248"/>
            <a:ext cx="1143008" cy="857256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9058" y="3214686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Luteinização</a:t>
            </a:r>
            <a:r>
              <a:rPr lang="pt-BR" sz="2000" dirty="0" smtClean="0"/>
              <a:t> da parede folicular</a:t>
            </a:r>
            <a:endParaRPr lang="pt-B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929058" y="378619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Ruptura do folículo</a:t>
            </a:r>
            <a:endParaRPr lang="pt-BR" sz="2000" dirty="0"/>
          </a:p>
        </p:txBody>
      </p:sp>
      <p:sp>
        <p:nvSpPr>
          <p:cNvPr id="18" name="Down Arrow 17"/>
          <p:cNvSpPr/>
          <p:nvPr/>
        </p:nvSpPr>
        <p:spPr>
          <a:xfrm>
            <a:off x="4929190" y="4286256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extBox 18"/>
          <p:cNvSpPr txBox="1"/>
          <p:nvPr/>
        </p:nvSpPr>
        <p:spPr>
          <a:xfrm>
            <a:off x="4572000" y="5143512"/>
            <a:ext cx="1571636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OVULAÇÃO</a:t>
            </a:r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4786314" y="5917188"/>
            <a:ext cx="2928958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Formação do Corpo Lúteo</a:t>
            </a:r>
            <a:endParaRPr lang="pt-BR" dirty="0"/>
          </a:p>
        </p:txBody>
      </p:sp>
      <p:sp>
        <p:nvSpPr>
          <p:cNvPr id="21" name="Curved Right Arrow 20"/>
          <p:cNvSpPr/>
          <p:nvPr/>
        </p:nvSpPr>
        <p:spPr>
          <a:xfrm>
            <a:off x="3357554" y="5286388"/>
            <a:ext cx="785818" cy="11430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ovulatio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031" y="142852"/>
            <a:ext cx="8953563" cy="67151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214942" y="71414"/>
            <a:ext cx="371477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Folículos sofrem ação de: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Histaminas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Quininas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        Proteases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        </a:t>
            </a:r>
            <a:r>
              <a:rPr lang="pt-BR" dirty="0" err="1" smtClean="0"/>
              <a:t>Colagenases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6" name="Up Arrow 5"/>
          <p:cNvSpPr/>
          <p:nvPr/>
        </p:nvSpPr>
        <p:spPr>
          <a:xfrm>
            <a:off x="5286380" y="1357298"/>
            <a:ext cx="428628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1357290" y="4497181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Estigma </a:t>
            </a:r>
            <a:r>
              <a:rPr lang="pt-BR" dirty="0" err="1" smtClean="0">
                <a:solidFill>
                  <a:schemeClr val="bg1"/>
                </a:solidFill>
              </a:rPr>
              <a:t>ovulatório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 (20% da espessura da parede)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9" name="Shape 8"/>
          <p:cNvCxnSpPr>
            <a:stCxn id="7" idx="2"/>
          </p:cNvCxnSpPr>
          <p:nvPr/>
        </p:nvCxnSpPr>
        <p:spPr>
          <a:xfrm rot="5400000" flipH="1" flipV="1">
            <a:off x="3446851" y="3518297"/>
            <a:ext cx="1214446" cy="2035983"/>
          </a:xfrm>
          <a:prstGeom prst="bentConnector4">
            <a:avLst>
              <a:gd name="adj1" fmla="val -18823"/>
              <a:gd name="adj2" fmla="val 91228"/>
            </a:avLst>
          </a:prstGeom>
          <a:ln w="285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pt-BR" dirty="0" smtClean="0"/>
              <a:t>Formação do </a:t>
            </a:r>
            <a:r>
              <a:rPr lang="pt-BR" dirty="0" smtClean="0"/>
              <a:t>C</a:t>
            </a:r>
            <a:r>
              <a:rPr lang="pt-BR" dirty="0" smtClean="0"/>
              <a:t>orpo </a:t>
            </a:r>
            <a:r>
              <a:rPr lang="pt-BR" dirty="0" smtClean="0"/>
              <a:t>L</a:t>
            </a:r>
            <a:r>
              <a:rPr lang="pt-BR" dirty="0" smtClean="0"/>
              <a:t>úteo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968838"/>
            <a:ext cx="3929090" cy="4389120"/>
          </a:xfrm>
        </p:spPr>
        <p:txBody>
          <a:bodyPr/>
          <a:lstStyle/>
          <a:p>
            <a:r>
              <a:rPr lang="pt-BR" dirty="0" smtClean="0"/>
              <a:t>Após ovulação</a:t>
            </a:r>
          </a:p>
          <a:p>
            <a:pPr lvl="1"/>
            <a:r>
              <a:rPr lang="pt-BR" dirty="0" smtClean="0"/>
              <a:t>Cavidade invadida por sangue e linfa</a:t>
            </a:r>
            <a:endParaRPr lang="pt-BR" dirty="0" smtClean="0"/>
          </a:p>
          <a:p>
            <a:r>
              <a:rPr lang="pt-BR" dirty="0" smtClean="0"/>
              <a:t>Formação do corpo hemorrágico</a:t>
            </a:r>
          </a:p>
          <a:p>
            <a:pPr lvl="1"/>
            <a:r>
              <a:rPr lang="pt-BR" dirty="0" smtClean="0"/>
              <a:t>IGF1</a:t>
            </a:r>
          </a:p>
          <a:p>
            <a:pPr lvl="1"/>
            <a:r>
              <a:rPr lang="pt-BR" dirty="0" smtClean="0"/>
              <a:t>FGF</a:t>
            </a:r>
          </a:p>
          <a:p>
            <a:pPr lvl="1"/>
            <a:r>
              <a:rPr lang="pt-BR" dirty="0" smtClean="0"/>
              <a:t>FG </a:t>
            </a:r>
            <a:r>
              <a:rPr lang="pt-BR" dirty="0" err="1" smtClean="0"/>
              <a:t>heparin</a:t>
            </a:r>
            <a:r>
              <a:rPr lang="pt-BR" dirty="0" smtClean="0"/>
              <a:t> </a:t>
            </a:r>
            <a:r>
              <a:rPr lang="pt-BR" dirty="0" err="1" smtClean="0"/>
              <a:t>like</a:t>
            </a:r>
            <a:endParaRPr lang="pt-BR" dirty="0" smtClean="0"/>
          </a:p>
          <a:p>
            <a:pPr lvl="1"/>
            <a:r>
              <a:rPr lang="pt-BR" dirty="0" smtClean="0"/>
              <a:t>VEFG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4" name="Picture 3" descr="corpo hemorragico e lute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295" y="1571612"/>
            <a:ext cx="5223299" cy="51435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57620" y="5143512"/>
            <a:ext cx="5214974" cy="157163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1">
      <a:dk1>
        <a:sysClr val="windowText" lastClr="000000"/>
      </a:dk1>
      <a:lt1>
        <a:srgbClr val="FFFF00"/>
      </a:lt1>
      <a:dk2>
        <a:srgbClr val="00000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FFFF00"/>
      </a:accent6>
      <a:hlink>
        <a:srgbClr val="FFFF00"/>
      </a:hlink>
      <a:folHlink>
        <a:srgbClr val="FFFF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800</TotalTime>
  <Words>617</Words>
  <Application>Microsoft Office PowerPoint</Application>
  <PresentationFormat>On-screen Show (4:3)</PresentationFormat>
  <Paragraphs>199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Ciclo Estral</vt:lpstr>
      <vt:lpstr>Ciclo estral</vt:lpstr>
      <vt:lpstr>Ciclo estral</vt:lpstr>
      <vt:lpstr>Slide 4</vt:lpstr>
      <vt:lpstr>Slide 5</vt:lpstr>
      <vt:lpstr>Slide 6</vt:lpstr>
      <vt:lpstr>Slide 7</vt:lpstr>
      <vt:lpstr>Slide 8</vt:lpstr>
      <vt:lpstr>Formação do Corpo Lúteo</vt:lpstr>
      <vt:lpstr>Formação do Corpo Lúteo </vt:lpstr>
      <vt:lpstr>Slide 11</vt:lpstr>
      <vt:lpstr>Corpo Lúteo</vt:lpstr>
      <vt:lpstr>Slide 13</vt:lpstr>
      <vt:lpstr>Corpo Lúteo</vt:lpstr>
      <vt:lpstr>Fase luteal</vt:lpstr>
      <vt:lpstr>Fase luteal</vt:lpstr>
      <vt:lpstr>Fase Luteal</vt:lpstr>
      <vt:lpstr>Slide 18</vt:lpstr>
      <vt:lpstr>Slide 19</vt:lpstr>
      <vt:lpstr>Slide 20</vt:lpstr>
      <vt:lpstr>Reconhecimento materno da prenhez</vt:lpstr>
      <vt:lpstr>Reconhecimento materno da prenhez</vt:lpstr>
      <vt:lpstr>Slide 23</vt:lpstr>
      <vt:lpstr>Regressão Luteal</vt:lpstr>
      <vt:lpstr>Regressão Luteal</vt:lpstr>
      <vt:lpstr>Slide 26</vt:lpstr>
      <vt:lpstr>Regressão Luteal</vt:lpstr>
      <vt:lpstr>Fase Folicular</vt:lpstr>
      <vt:lpstr>Fase Folicular</vt:lpstr>
      <vt:lpstr>Slide 30</vt:lpstr>
      <vt:lpstr>Slide 31</vt:lpstr>
      <vt:lpstr>Considerações Finais</vt:lpstr>
      <vt:lpstr>www.reproducao.ufc.br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Ally</dc:creator>
  <cp:lastModifiedBy>Ally</cp:lastModifiedBy>
  <cp:revision>115</cp:revision>
  <dcterms:created xsi:type="dcterms:W3CDTF">2009-11-11T11:46:43Z</dcterms:created>
  <dcterms:modified xsi:type="dcterms:W3CDTF">2009-11-12T01:07:31Z</dcterms:modified>
</cp:coreProperties>
</file>