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9" r:id="rId3"/>
    <p:sldId id="259" r:id="rId4"/>
    <p:sldId id="260" r:id="rId5"/>
    <p:sldId id="257" r:id="rId6"/>
    <p:sldId id="261" r:id="rId7"/>
    <p:sldId id="263" r:id="rId8"/>
    <p:sldId id="266" r:id="rId9"/>
    <p:sldId id="264" r:id="rId10"/>
    <p:sldId id="262" r:id="rId11"/>
    <p:sldId id="265" r:id="rId12"/>
    <p:sldId id="267" r:id="rId13"/>
    <p:sldId id="268" r:id="rId14"/>
    <p:sldId id="274" r:id="rId15"/>
    <p:sldId id="275" r:id="rId16"/>
    <p:sldId id="280" r:id="rId17"/>
    <p:sldId id="270" r:id="rId18"/>
    <p:sldId id="272" r:id="rId19"/>
    <p:sldId id="271" r:id="rId20"/>
    <p:sldId id="278" r:id="rId21"/>
    <p:sldId id="273" r:id="rId22"/>
    <p:sldId id="276" r:id="rId23"/>
    <p:sldId id="277" r:id="rId2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99CCFF"/>
    <a:srgbClr val="FF99FF"/>
    <a:srgbClr val="CCECFF"/>
    <a:srgbClr val="FFFFCC"/>
    <a:srgbClr val="FF99CC"/>
    <a:srgbClr val="E98D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FE24-54DB-4618-ABE6-6DCE0056C697}" type="datetimeFigureOut">
              <a:rPr lang="pt-BR" smtClean="0"/>
              <a:pPr/>
              <a:t>03/11/2009</a:t>
            </a:fld>
            <a:endParaRPr lang="pt-B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CC553-C99D-4AF7-98C5-C621F6120F10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FE24-54DB-4618-ABE6-6DCE0056C697}" type="datetimeFigureOut">
              <a:rPr lang="pt-BR" smtClean="0"/>
              <a:pPr/>
              <a:t>03/11/2009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CC553-C99D-4AF7-98C5-C621F6120F10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FE24-54DB-4618-ABE6-6DCE0056C697}" type="datetimeFigureOut">
              <a:rPr lang="pt-BR" smtClean="0"/>
              <a:pPr/>
              <a:t>03/11/2009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CC553-C99D-4AF7-98C5-C621F6120F10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FE24-54DB-4618-ABE6-6DCE0056C697}" type="datetimeFigureOut">
              <a:rPr lang="pt-BR" smtClean="0"/>
              <a:pPr/>
              <a:t>03/11/2009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CC553-C99D-4AF7-98C5-C621F6120F10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FE24-54DB-4618-ABE6-6DCE0056C697}" type="datetimeFigureOut">
              <a:rPr lang="pt-BR" smtClean="0"/>
              <a:pPr/>
              <a:t>03/11/2009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CC553-C99D-4AF7-98C5-C621F6120F10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FE24-54DB-4618-ABE6-6DCE0056C697}" type="datetimeFigureOut">
              <a:rPr lang="pt-BR" smtClean="0"/>
              <a:pPr/>
              <a:t>03/11/2009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CC553-C99D-4AF7-98C5-C621F6120F10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FE24-54DB-4618-ABE6-6DCE0056C697}" type="datetimeFigureOut">
              <a:rPr lang="pt-BR" smtClean="0"/>
              <a:pPr/>
              <a:t>03/11/2009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CC553-C99D-4AF7-98C5-C621F6120F10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FE24-54DB-4618-ABE6-6DCE0056C697}" type="datetimeFigureOut">
              <a:rPr lang="pt-BR" smtClean="0"/>
              <a:pPr/>
              <a:t>03/11/2009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CC553-C99D-4AF7-98C5-C621F6120F10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FE24-54DB-4618-ABE6-6DCE0056C697}" type="datetimeFigureOut">
              <a:rPr lang="pt-BR" smtClean="0"/>
              <a:pPr/>
              <a:t>03/11/2009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CC553-C99D-4AF7-98C5-C621F6120F10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FE24-54DB-4618-ABE6-6DCE0056C697}" type="datetimeFigureOut">
              <a:rPr lang="pt-BR" smtClean="0"/>
              <a:pPr/>
              <a:t>03/11/2009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CC553-C99D-4AF7-98C5-C621F6120F10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BFE24-54DB-4618-ABE6-6DCE0056C697}" type="datetimeFigureOut">
              <a:rPr lang="pt-BR" smtClean="0"/>
              <a:pPr/>
              <a:t>03/11/2009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CBCC553-C99D-4AF7-98C5-C621F6120F10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CBBFE24-54DB-4618-ABE6-6DCE0056C697}" type="datetimeFigureOut">
              <a:rPr lang="pt-BR" smtClean="0"/>
              <a:pPr/>
              <a:t>03/11/2009</a:t>
            </a:fld>
            <a:endParaRPr lang="pt-B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BCC553-C99D-4AF7-98C5-C621F6120F10}" type="slidenum">
              <a:rPr lang="pt-BR" smtClean="0"/>
              <a:pPr/>
              <a:t>‹#›</a:t>
            </a:fld>
            <a:endParaRPr lang="pt-B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lly\Documents\Aletheia\Proteomica_Arlindo\Mass_Spectroscopy_maldi%20tof.avi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gif"/><Relationship Id="rId5" Type="http://schemas.openxmlformats.org/officeDocument/2006/relationships/image" Target="../media/image17.png"/><Relationship Id="rId4" Type="http://schemas.openxmlformats.org/officeDocument/2006/relationships/image" Target="../media/image16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4414" y="3000372"/>
            <a:ext cx="7851648" cy="1357322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accent2">
                    <a:lumMod val="75000"/>
                  </a:schemeClr>
                </a:solidFill>
                <a:latin typeface="Baskerville Old Face" pitchFamily="18" charset="0"/>
              </a:rPr>
              <a:t/>
            </a:r>
            <a:br>
              <a:rPr lang="pt-BR" dirty="0" smtClean="0">
                <a:solidFill>
                  <a:schemeClr val="accent2">
                    <a:lumMod val="75000"/>
                  </a:schemeClr>
                </a:solidFill>
                <a:latin typeface="Baskerville Old Face" pitchFamily="18" charset="0"/>
              </a:rPr>
            </a:br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Baskerville Old Face" pitchFamily="18" charset="0"/>
              </a:rPr>
              <a:t>MALDI-TOF</a:t>
            </a:r>
            <a:endParaRPr lang="pt-BR" dirty="0">
              <a:solidFill>
                <a:schemeClr val="accent3">
                  <a:lumMod val="5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76" y="4585858"/>
            <a:ext cx="7896252" cy="2129290"/>
          </a:xfrm>
        </p:spPr>
        <p:txBody>
          <a:bodyPr>
            <a:normAutofit fontScale="92500" lnSpcReduction="10000"/>
          </a:bodyPr>
          <a:lstStyle/>
          <a:p>
            <a:r>
              <a:rPr lang="pt-BR" b="1" dirty="0" err="1" smtClean="0">
                <a:solidFill>
                  <a:schemeClr val="accent3">
                    <a:lumMod val="50000"/>
                  </a:schemeClr>
                </a:solidFill>
                <a:latin typeface="Baskerville Old Face" pitchFamily="18" charset="0"/>
              </a:rPr>
              <a:t>Aletheia</a:t>
            </a:r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  <a:latin typeface="Baskerville Old Face" pitchFamily="18" charset="0"/>
              </a:rPr>
              <a:t> </a:t>
            </a:r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  <a:latin typeface="Baskerville Old Face" pitchFamily="18" charset="0"/>
              </a:rPr>
              <a:t>Souza, MV., </a:t>
            </a:r>
            <a:r>
              <a:rPr lang="pt-BR" b="1" dirty="0" err="1" smtClean="0">
                <a:solidFill>
                  <a:schemeClr val="accent3">
                    <a:lumMod val="50000"/>
                  </a:schemeClr>
                </a:solidFill>
                <a:latin typeface="Baskerville Old Face" pitchFamily="18" charset="0"/>
              </a:rPr>
              <a:t>MSc</a:t>
            </a:r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  <a:latin typeface="Baskerville Old Face" pitchFamily="18" charset="0"/>
              </a:rPr>
              <a:t>. </a:t>
            </a:r>
            <a:endParaRPr lang="pt-BR" b="1" dirty="0" smtClean="0">
              <a:solidFill>
                <a:schemeClr val="accent3">
                  <a:lumMod val="50000"/>
                </a:schemeClr>
              </a:solidFill>
              <a:latin typeface="Baskerville Old Face" pitchFamily="18" charset="0"/>
            </a:endParaRPr>
          </a:p>
          <a:p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  <a:latin typeface="Baskerville Old Face" pitchFamily="18" charset="0"/>
              </a:rPr>
              <a:t>Doutoranda</a:t>
            </a:r>
          </a:p>
          <a:p>
            <a:endParaRPr lang="pt-BR" b="1" dirty="0" smtClean="0">
              <a:solidFill>
                <a:schemeClr val="accent3">
                  <a:lumMod val="50000"/>
                </a:schemeClr>
              </a:solidFill>
              <a:latin typeface="Baskerville Old Face" pitchFamily="18" charset="0"/>
            </a:endParaRPr>
          </a:p>
          <a:p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  <a:latin typeface="Baskerville Old Face" pitchFamily="18" charset="0"/>
              </a:rPr>
              <a:t>Arlindo Moura, PhD.</a:t>
            </a:r>
            <a:endParaRPr lang="pt-BR" b="1" dirty="0" smtClean="0">
              <a:solidFill>
                <a:schemeClr val="accent3">
                  <a:lumMod val="50000"/>
                </a:schemeClr>
              </a:solidFill>
              <a:latin typeface="Baskerville Old Face" pitchFamily="18" charset="0"/>
            </a:endParaRPr>
          </a:p>
          <a:p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  <a:latin typeface="Baskerville Old Face" pitchFamily="18" charset="0"/>
              </a:rPr>
              <a:t>Orientador</a:t>
            </a:r>
            <a:endParaRPr lang="pt-BR" b="1" dirty="0">
              <a:solidFill>
                <a:schemeClr val="accent3">
                  <a:lumMod val="50000"/>
                </a:schemeClr>
              </a:solidFill>
              <a:latin typeface="Baskerville Old Face" pitchFamily="18" charset="0"/>
            </a:endParaRPr>
          </a:p>
        </p:txBody>
      </p:sp>
      <p:pic>
        <p:nvPicPr>
          <p:cNvPr id="4" name="Picture 3" descr="brasao_uf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06" y="142852"/>
            <a:ext cx="9036904" cy="164307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14414" y="1285860"/>
            <a:ext cx="79295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Programa de Pós –Graduação em Zootecnia</a:t>
            </a:r>
          </a:p>
          <a:p>
            <a:r>
              <a:rPr lang="pt-BR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Departamento de Zootecnia</a:t>
            </a:r>
            <a:endParaRPr lang="pt-BR" sz="3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ttp://www.psrc.usm.edu/mauritz/images/maldi2b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71438"/>
            <a:ext cx="8929750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dirty="0" smtClean="0">
                <a:solidFill>
                  <a:srgbClr val="FF99FF"/>
                </a:solidFill>
              </a:rPr>
              <a:t>Mecanismo de ação do </a:t>
            </a:r>
            <a:r>
              <a:rPr lang="pt-BR" sz="4800" dirty="0" err="1" smtClean="0">
                <a:solidFill>
                  <a:srgbClr val="FF99FF"/>
                </a:solidFill>
              </a:rPr>
              <a:t>Maldi</a:t>
            </a:r>
            <a:r>
              <a:rPr lang="pt-BR" sz="4800" dirty="0" smtClean="0">
                <a:solidFill>
                  <a:srgbClr val="FF99FF"/>
                </a:solidFill>
              </a:rPr>
              <a:t> </a:t>
            </a:r>
            <a:r>
              <a:rPr lang="pt-BR" sz="4800" dirty="0" err="1" smtClean="0">
                <a:solidFill>
                  <a:srgbClr val="FF99FF"/>
                </a:solidFill>
              </a:rPr>
              <a:t>Tof</a:t>
            </a:r>
            <a:endParaRPr lang="pt-BR" dirty="0">
              <a:solidFill>
                <a:srgbClr val="FF99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6058"/>
            <a:ext cx="8229600" cy="325279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pt-BR" sz="5400" dirty="0" smtClean="0">
                <a:solidFill>
                  <a:srgbClr val="FF99FF"/>
                </a:solidFill>
              </a:rPr>
              <a:t>2. Etapa: </a:t>
            </a:r>
          </a:p>
          <a:p>
            <a:pPr marL="514350" indent="-514350">
              <a:buNone/>
            </a:pPr>
            <a:r>
              <a:rPr lang="pt-BR" sz="5400" dirty="0" smtClean="0">
                <a:solidFill>
                  <a:srgbClr val="FF99FF"/>
                </a:solidFill>
              </a:rPr>
              <a:t>Análise do tempo de vôo </a:t>
            </a:r>
            <a:endParaRPr lang="pt-BR" sz="5400" dirty="0">
              <a:solidFill>
                <a:srgbClr val="FF99FF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Maldi schematic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972" y="71462"/>
            <a:ext cx="8858184" cy="6715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643042" y="2857496"/>
            <a:ext cx="500066" cy="71438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ctangle 5"/>
          <p:cNvSpPr/>
          <p:nvPr/>
        </p:nvSpPr>
        <p:spPr>
          <a:xfrm>
            <a:off x="6858016" y="1071546"/>
            <a:ext cx="1857388" cy="35719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ttp://www.psrc.usm.edu/mauritz/images/maldi3b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14"/>
            <a:ext cx="8929718" cy="671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6786578" y="71438"/>
            <a:ext cx="2285984" cy="450057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ctangle 5"/>
          <p:cNvSpPr/>
          <p:nvPr/>
        </p:nvSpPr>
        <p:spPr>
          <a:xfrm>
            <a:off x="3286116" y="2285992"/>
            <a:ext cx="2071702" cy="185738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ctangle 6"/>
          <p:cNvSpPr/>
          <p:nvPr/>
        </p:nvSpPr>
        <p:spPr>
          <a:xfrm>
            <a:off x="4786314" y="1071546"/>
            <a:ext cx="2143140" cy="71438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Oval 9"/>
          <p:cNvSpPr/>
          <p:nvPr/>
        </p:nvSpPr>
        <p:spPr>
          <a:xfrm>
            <a:off x="4071934" y="2143116"/>
            <a:ext cx="4429156" cy="2357454"/>
          </a:xfrm>
          <a:prstGeom prst="ellipse">
            <a:avLst/>
          </a:prstGeom>
          <a:solidFill>
            <a:srgbClr val="99CCFF"/>
          </a:solidFill>
          <a:ln>
            <a:noFill/>
          </a:ln>
          <a:effectLst>
            <a:innerShdw blurRad="114300">
              <a:prstClr val="black"/>
            </a:inn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TextBox 10"/>
          <p:cNvSpPr txBox="1"/>
          <p:nvPr/>
        </p:nvSpPr>
        <p:spPr>
          <a:xfrm>
            <a:off x="5072066" y="2749632"/>
            <a:ext cx="335758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solidFill>
                  <a:srgbClr val="002060"/>
                </a:solidFill>
              </a:rPr>
              <a:t>Os íons são separados de acordo com a relação massa/carga (m/z)</a:t>
            </a:r>
            <a:endParaRPr lang="pt-BR" sz="2200" b="1" dirty="0">
              <a:solidFill>
                <a:srgbClr val="00206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57290" y="4857760"/>
            <a:ext cx="6143668" cy="178595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dirty="0" smtClean="0">
                <a:solidFill>
                  <a:srgbClr val="FF99FF"/>
                </a:solidFill>
              </a:rPr>
              <a:t>Mecanismo de ação do </a:t>
            </a:r>
            <a:r>
              <a:rPr lang="pt-BR" sz="4800" dirty="0" err="1" smtClean="0">
                <a:solidFill>
                  <a:srgbClr val="FF99FF"/>
                </a:solidFill>
              </a:rPr>
              <a:t>Maldi</a:t>
            </a:r>
            <a:r>
              <a:rPr lang="pt-BR" sz="4800" dirty="0" smtClean="0">
                <a:solidFill>
                  <a:srgbClr val="FF99FF"/>
                </a:solidFill>
              </a:rPr>
              <a:t> </a:t>
            </a:r>
            <a:r>
              <a:rPr lang="pt-BR" sz="4800" dirty="0" err="1" smtClean="0">
                <a:solidFill>
                  <a:srgbClr val="FF99FF"/>
                </a:solidFill>
              </a:rPr>
              <a:t>Tof</a:t>
            </a:r>
            <a:endParaRPr lang="pt-BR" dirty="0">
              <a:solidFill>
                <a:srgbClr val="FF99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6058"/>
            <a:ext cx="8229600" cy="325279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pt-BR" sz="5400" dirty="0" smtClean="0">
                <a:solidFill>
                  <a:srgbClr val="FF99FF"/>
                </a:solidFill>
              </a:rPr>
              <a:t>3</a:t>
            </a:r>
            <a:r>
              <a:rPr lang="pt-BR" sz="5400" dirty="0" smtClean="0">
                <a:solidFill>
                  <a:srgbClr val="FF99FF"/>
                </a:solidFill>
              </a:rPr>
              <a:t>. </a:t>
            </a:r>
            <a:r>
              <a:rPr lang="pt-BR" sz="5400" dirty="0" smtClean="0">
                <a:solidFill>
                  <a:srgbClr val="FF99FF"/>
                </a:solidFill>
              </a:rPr>
              <a:t>Etapa: </a:t>
            </a:r>
          </a:p>
          <a:p>
            <a:pPr marL="514350" indent="-514350">
              <a:buNone/>
            </a:pPr>
            <a:r>
              <a:rPr lang="pt-BR" sz="5400" dirty="0" smtClean="0">
                <a:solidFill>
                  <a:srgbClr val="FF99FF"/>
                </a:solidFill>
              </a:rPr>
              <a:t>Detecção dos íons </a:t>
            </a:r>
            <a:endParaRPr lang="pt-BR" sz="5400" dirty="0">
              <a:solidFill>
                <a:srgbClr val="FF99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etector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8404" y="1571612"/>
            <a:ext cx="8699876" cy="4286280"/>
          </a:xfrm>
        </p:spPr>
      </p:pic>
      <p:sp>
        <p:nvSpPr>
          <p:cNvPr id="5" name="TextBox 4"/>
          <p:cNvSpPr txBox="1"/>
          <p:nvPr/>
        </p:nvSpPr>
        <p:spPr>
          <a:xfrm>
            <a:off x="4000496" y="928670"/>
            <a:ext cx="4357718" cy="2343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800" dirty="0" smtClean="0">
                <a:solidFill>
                  <a:srgbClr val="FF99FF"/>
                </a:solidFill>
              </a:rPr>
              <a:t>Tipos de </a:t>
            </a:r>
            <a:r>
              <a:rPr lang="pt-BR" sz="2400" dirty="0" smtClean="0">
                <a:solidFill>
                  <a:srgbClr val="FF99FF"/>
                </a:solidFill>
              </a:rPr>
              <a:t>detectores: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sz="2200" dirty="0" smtClean="0">
                <a:solidFill>
                  <a:srgbClr val="FF99FF"/>
                </a:solidFill>
              </a:rPr>
              <a:t>Multiplicador </a:t>
            </a:r>
            <a:r>
              <a:rPr lang="pt-BR" sz="2200" dirty="0" smtClean="0">
                <a:solidFill>
                  <a:srgbClr val="FF99FF"/>
                </a:solidFill>
              </a:rPr>
              <a:t>de elétrons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sz="2200" dirty="0" smtClean="0">
                <a:solidFill>
                  <a:srgbClr val="FF99FF"/>
                </a:solidFill>
              </a:rPr>
              <a:t> Multiplicador de luz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sz="2200" dirty="0" smtClean="0">
                <a:solidFill>
                  <a:srgbClr val="FF99FF"/>
                </a:solidFill>
              </a:rPr>
              <a:t>Placa de </a:t>
            </a:r>
            <a:r>
              <a:rPr lang="pt-BR" sz="2200" dirty="0" err="1" smtClean="0">
                <a:solidFill>
                  <a:srgbClr val="FF99FF"/>
                </a:solidFill>
              </a:rPr>
              <a:t>microcanais</a:t>
            </a:r>
            <a:endParaRPr lang="pt-BR" sz="2200" dirty="0">
              <a:solidFill>
                <a:srgbClr val="FF99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Content Placeholder 3" descr="http://www.psrc.usm.edu/mauritz/images/maldi3b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214290"/>
            <a:ext cx="8858312" cy="642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MALDI Spctrum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7" y="142877"/>
            <a:ext cx="8858279" cy="6500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928794" y="71414"/>
            <a:ext cx="5715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rgbClr val="7030A0"/>
                </a:solidFill>
              </a:rPr>
              <a:t>Dados fornecidos pelo detector </a:t>
            </a:r>
            <a:endParaRPr lang="pt-BR" sz="2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t-BR" sz="7200" dirty="0" smtClean="0">
                <a:solidFill>
                  <a:srgbClr val="FF99FF"/>
                </a:solidFill>
              </a:rPr>
              <a:t>Em resumo....</a:t>
            </a:r>
            <a:endParaRPr lang="pt-BR" sz="7200" dirty="0">
              <a:solidFill>
                <a:srgbClr val="FF99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http://www.psrc.usm.edu/mauritz/images/maldi1b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71438"/>
            <a:ext cx="8929718" cy="671514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8" name="Rounded Rectangle 7"/>
          <p:cNvSpPr/>
          <p:nvPr/>
        </p:nvSpPr>
        <p:spPr>
          <a:xfrm>
            <a:off x="214282" y="1571612"/>
            <a:ext cx="1143008" cy="928694"/>
          </a:xfrm>
          <a:prstGeom prst="roundRect">
            <a:avLst/>
          </a:prstGeom>
          <a:solidFill>
            <a:srgbClr val="FFFFFF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ounded Rectangle 8"/>
          <p:cNvSpPr/>
          <p:nvPr/>
        </p:nvSpPr>
        <p:spPr>
          <a:xfrm>
            <a:off x="214282" y="4143380"/>
            <a:ext cx="1214446" cy="928694"/>
          </a:xfrm>
          <a:prstGeom prst="roundRect">
            <a:avLst/>
          </a:prstGeom>
          <a:solidFill>
            <a:srgbClr val="FFFFFF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ounded Rectangle 9"/>
          <p:cNvSpPr/>
          <p:nvPr/>
        </p:nvSpPr>
        <p:spPr>
          <a:xfrm>
            <a:off x="785786" y="5715016"/>
            <a:ext cx="1428760" cy="928694"/>
          </a:xfrm>
          <a:prstGeom prst="roundRect">
            <a:avLst/>
          </a:prstGeom>
          <a:solidFill>
            <a:srgbClr val="FFFFFF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ounded Rectangle 10"/>
          <p:cNvSpPr/>
          <p:nvPr/>
        </p:nvSpPr>
        <p:spPr>
          <a:xfrm>
            <a:off x="3643306" y="142852"/>
            <a:ext cx="1571636" cy="928694"/>
          </a:xfrm>
          <a:prstGeom prst="roundRect">
            <a:avLst/>
          </a:prstGeom>
          <a:solidFill>
            <a:srgbClr val="FFFFFF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ounded Rectangle 11"/>
          <p:cNvSpPr/>
          <p:nvPr/>
        </p:nvSpPr>
        <p:spPr>
          <a:xfrm>
            <a:off x="2071670" y="4643446"/>
            <a:ext cx="1500198" cy="1000132"/>
          </a:xfrm>
          <a:prstGeom prst="roundRect">
            <a:avLst/>
          </a:prstGeom>
          <a:solidFill>
            <a:srgbClr val="FFFFFF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ounded Rectangle 12"/>
          <p:cNvSpPr/>
          <p:nvPr/>
        </p:nvSpPr>
        <p:spPr>
          <a:xfrm>
            <a:off x="1285852" y="785794"/>
            <a:ext cx="1143008" cy="714380"/>
          </a:xfrm>
          <a:prstGeom prst="roundRect">
            <a:avLst/>
          </a:prstGeom>
          <a:solidFill>
            <a:srgbClr val="FFFFFF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ounded Rectangle 13"/>
          <p:cNvSpPr/>
          <p:nvPr/>
        </p:nvSpPr>
        <p:spPr>
          <a:xfrm>
            <a:off x="6429388" y="142852"/>
            <a:ext cx="1285884" cy="1000132"/>
          </a:xfrm>
          <a:prstGeom prst="roundRect">
            <a:avLst/>
          </a:prstGeom>
          <a:solidFill>
            <a:srgbClr val="FFFFFF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ounded Rectangle 14"/>
          <p:cNvSpPr/>
          <p:nvPr/>
        </p:nvSpPr>
        <p:spPr>
          <a:xfrm>
            <a:off x="4286248" y="4429132"/>
            <a:ext cx="1285884" cy="714380"/>
          </a:xfrm>
          <a:prstGeom prst="roundRect">
            <a:avLst/>
          </a:prstGeom>
          <a:solidFill>
            <a:srgbClr val="FFFFFF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ounded Rectangle 15"/>
          <p:cNvSpPr/>
          <p:nvPr/>
        </p:nvSpPr>
        <p:spPr>
          <a:xfrm>
            <a:off x="5715008" y="4214818"/>
            <a:ext cx="1428760" cy="714380"/>
          </a:xfrm>
          <a:prstGeom prst="roundRect">
            <a:avLst/>
          </a:prstGeom>
          <a:solidFill>
            <a:srgbClr val="FFFFFF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ounded Rectangle 16"/>
          <p:cNvSpPr/>
          <p:nvPr/>
        </p:nvSpPr>
        <p:spPr>
          <a:xfrm>
            <a:off x="4857752" y="2285992"/>
            <a:ext cx="1428760" cy="571504"/>
          </a:xfrm>
          <a:prstGeom prst="roundRect">
            <a:avLst/>
          </a:prstGeom>
          <a:solidFill>
            <a:srgbClr val="FFFFFF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ounded Rectangle 19"/>
          <p:cNvSpPr/>
          <p:nvPr/>
        </p:nvSpPr>
        <p:spPr>
          <a:xfrm>
            <a:off x="2714612" y="2357430"/>
            <a:ext cx="1428760" cy="500066"/>
          </a:xfrm>
          <a:prstGeom prst="round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ctangle 18"/>
          <p:cNvSpPr/>
          <p:nvPr/>
        </p:nvSpPr>
        <p:spPr>
          <a:xfrm>
            <a:off x="7286644" y="1214422"/>
            <a:ext cx="1714512" cy="100013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785802"/>
            <a:ext cx="8229600" cy="1143000"/>
          </a:xfrm>
        </p:spPr>
        <p:txBody>
          <a:bodyPr/>
          <a:lstStyle/>
          <a:p>
            <a:r>
              <a:rPr lang="pt-BR" dirty="0" smtClean="0">
                <a:solidFill>
                  <a:srgbClr val="FF99FF"/>
                </a:solidFill>
              </a:rPr>
              <a:t>O que é </a:t>
            </a:r>
            <a:r>
              <a:rPr lang="pt-BR" dirty="0" err="1" smtClean="0">
                <a:solidFill>
                  <a:srgbClr val="FF99FF"/>
                </a:solidFill>
              </a:rPr>
              <a:t>MALDI-ToF</a:t>
            </a:r>
            <a:r>
              <a:rPr lang="pt-BR" dirty="0" smtClean="0">
                <a:solidFill>
                  <a:srgbClr val="FF99FF"/>
                </a:solidFill>
              </a:rPr>
              <a:t>??</a:t>
            </a:r>
            <a:endParaRPr lang="pt-BR" dirty="0">
              <a:solidFill>
                <a:srgbClr val="FF99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2857496"/>
            <a:ext cx="8229600" cy="3467104"/>
          </a:xfrm>
        </p:spPr>
        <p:txBody>
          <a:bodyPr>
            <a:normAutofit/>
          </a:bodyPr>
          <a:lstStyle/>
          <a:p>
            <a:pPr algn="ctr">
              <a:lnSpc>
                <a:spcPct val="200000"/>
              </a:lnSpc>
              <a:buNone/>
            </a:pPr>
            <a:r>
              <a:rPr lang="pt-BR" sz="3200" dirty="0" smtClean="0">
                <a:solidFill>
                  <a:srgbClr val="FF99FF"/>
                </a:solidFill>
              </a:rPr>
              <a:t>É um método de ionização da amostra a ser submetida a espectrometria de massa.</a:t>
            </a:r>
            <a:endParaRPr lang="pt-BR" sz="3200" dirty="0">
              <a:solidFill>
                <a:srgbClr val="FF99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ss_Spectroscopy_maldi tof.avi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1406" y="214290"/>
            <a:ext cx="8929718" cy="65544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14282" y="428604"/>
            <a:ext cx="1071570" cy="1357322"/>
          </a:xfrm>
          <a:prstGeom prst="rect">
            <a:avLst/>
          </a:prstGeom>
          <a:solidFill>
            <a:srgbClr val="CCECFF"/>
          </a:solidFill>
          <a:ln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571472" y="1571612"/>
            <a:ext cx="71438" cy="71438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Oval 7"/>
          <p:cNvSpPr/>
          <p:nvPr/>
        </p:nvSpPr>
        <p:spPr>
          <a:xfrm>
            <a:off x="357158" y="642918"/>
            <a:ext cx="142876" cy="142876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Oval 8"/>
          <p:cNvSpPr/>
          <p:nvPr/>
        </p:nvSpPr>
        <p:spPr>
          <a:xfrm>
            <a:off x="357158" y="1285860"/>
            <a:ext cx="142876" cy="71438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Oval 9"/>
          <p:cNvSpPr/>
          <p:nvPr/>
        </p:nvSpPr>
        <p:spPr>
          <a:xfrm>
            <a:off x="1071538" y="1214422"/>
            <a:ext cx="71438" cy="71438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Oval 10"/>
          <p:cNvSpPr/>
          <p:nvPr/>
        </p:nvSpPr>
        <p:spPr>
          <a:xfrm>
            <a:off x="857224" y="1500174"/>
            <a:ext cx="71438" cy="71438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Oval 11"/>
          <p:cNvSpPr/>
          <p:nvPr/>
        </p:nvSpPr>
        <p:spPr>
          <a:xfrm>
            <a:off x="642910" y="928670"/>
            <a:ext cx="142876" cy="142876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ight Arrow 12"/>
          <p:cNvSpPr/>
          <p:nvPr/>
        </p:nvSpPr>
        <p:spPr>
          <a:xfrm>
            <a:off x="1428728" y="928670"/>
            <a:ext cx="785818" cy="428628"/>
          </a:xfrm>
          <a:prstGeom prst="rightArrow">
            <a:avLst/>
          </a:prstGeom>
          <a:solidFill>
            <a:srgbClr val="00B0F0"/>
          </a:solidFill>
          <a:ln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4" name="Picture 13" descr="tubo eppendor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5984" y="428604"/>
            <a:ext cx="1666887" cy="1285884"/>
          </a:xfrm>
          <a:prstGeom prst="rect">
            <a:avLst/>
          </a:prstGeom>
        </p:spPr>
      </p:pic>
      <p:sp>
        <p:nvSpPr>
          <p:cNvPr id="15" name="Oval 14"/>
          <p:cNvSpPr/>
          <p:nvPr/>
        </p:nvSpPr>
        <p:spPr>
          <a:xfrm>
            <a:off x="3500430" y="1285860"/>
            <a:ext cx="214314" cy="142876"/>
          </a:xfrm>
          <a:prstGeom prst="ellipse">
            <a:avLst/>
          </a:prstGeom>
          <a:solidFill>
            <a:srgbClr val="CCEC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Down Arrow 15"/>
          <p:cNvSpPr/>
          <p:nvPr/>
        </p:nvSpPr>
        <p:spPr>
          <a:xfrm>
            <a:off x="3000364" y="1928802"/>
            <a:ext cx="428628" cy="642942"/>
          </a:xfrm>
          <a:prstGeom prst="downArrow">
            <a:avLst/>
          </a:prstGeom>
          <a:solidFill>
            <a:srgbClr val="CCECFF"/>
          </a:solidFill>
          <a:ln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7" name="Picture 16" descr="placa_de_petr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43174" y="2666988"/>
            <a:ext cx="1214446" cy="1214446"/>
          </a:xfrm>
          <a:prstGeom prst="rect">
            <a:avLst/>
          </a:prstGeom>
        </p:spPr>
      </p:pic>
      <p:pic>
        <p:nvPicPr>
          <p:cNvPr id="19" name="Picture 18" descr="mald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H="1">
            <a:off x="2643174" y="4071942"/>
            <a:ext cx="1251413" cy="2214554"/>
          </a:xfrm>
          <a:prstGeom prst="rect">
            <a:avLst/>
          </a:prstGeom>
        </p:spPr>
      </p:pic>
      <p:sp>
        <p:nvSpPr>
          <p:cNvPr id="20" name="Curved Right Arrow 19"/>
          <p:cNvSpPr/>
          <p:nvPr/>
        </p:nvSpPr>
        <p:spPr>
          <a:xfrm>
            <a:off x="1643042" y="3286124"/>
            <a:ext cx="785818" cy="1714512"/>
          </a:xfrm>
          <a:prstGeom prst="curvedRightArrow">
            <a:avLst/>
          </a:prstGeom>
          <a:solidFill>
            <a:srgbClr val="00B0F0"/>
          </a:solidFill>
          <a:ln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14282" y="2000240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7030A0"/>
                </a:solidFill>
              </a:rPr>
              <a:t>Gel 2D </a:t>
            </a:r>
            <a:endParaRPr lang="pt-BR" dirty="0">
              <a:solidFill>
                <a:srgbClr val="7030A0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rot="10800000" flipV="1">
            <a:off x="4071934" y="785794"/>
            <a:ext cx="500066" cy="357190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643438" y="428604"/>
            <a:ext cx="4286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7030A0"/>
                </a:solidFill>
              </a:rPr>
              <a:t>Spot selecionado digerido com tripsina</a:t>
            </a:r>
            <a:endParaRPr lang="pt-BR" dirty="0">
              <a:solidFill>
                <a:srgbClr val="7030A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71472" y="857232"/>
            <a:ext cx="285752" cy="2857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Oval 28"/>
          <p:cNvSpPr/>
          <p:nvPr/>
        </p:nvSpPr>
        <p:spPr>
          <a:xfrm>
            <a:off x="3143240" y="3214686"/>
            <a:ext cx="285752" cy="285752"/>
          </a:xfrm>
          <a:prstGeom prst="ellipse">
            <a:avLst/>
          </a:prstGeom>
          <a:noFill/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1" name="Picture 30" descr="maldi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499294" y="1714488"/>
            <a:ext cx="4644706" cy="2480783"/>
          </a:xfrm>
          <a:prstGeom prst="rect">
            <a:avLst/>
          </a:prstGeom>
        </p:spPr>
      </p:pic>
      <p:cxnSp>
        <p:nvCxnSpPr>
          <p:cNvPr id="33" name="Straight Arrow Connector 32"/>
          <p:cNvCxnSpPr/>
          <p:nvPr/>
        </p:nvCxnSpPr>
        <p:spPr>
          <a:xfrm flipV="1">
            <a:off x="4000496" y="4143380"/>
            <a:ext cx="928694" cy="642942"/>
          </a:xfrm>
          <a:prstGeom prst="straightConnector1">
            <a:avLst/>
          </a:prstGeom>
          <a:ln w="762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31" idx="2"/>
          </p:cNvCxnSpPr>
          <p:nvPr/>
        </p:nvCxnSpPr>
        <p:spPr>
          <a:xfrm rot="16200000" flipH="1">
            <a:off x="6472868" y="4544049"/>
            <a:ext cx="733927" cy="36369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36" descr="resultado maldi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749377" y="5000636"/>
            <a:ext cx="2465961" cy="171451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2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el JP_maldi tof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06" y="71414"/>
            <a:ext cx="8910811" cy="620996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2844" y="6140255"/>
            <a:ext cx="785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7030A0"/>
                </a:solidFill>
              </a:rPr>
              <a:t>Eletroforese-2D de proteínas do plasma seminal de ovinos Santa Inês identificadas por </a:t>
            </a:r>
            <a:r>
              <a:rPr lang="pt-BR" b="1" dirty="0" err="1" smtClean="0">
                <a:solidFill>
                  <a:srgbClr val="7030A0"/>
                </a:solidFill>
              </a:rPr>
              <a:t>Maldi</a:t>
            </a:r>
            <a:r>
              <a:rPr lang="pt-BR" b="1" dirty="0" smtClean="0">
                <a:solidFill>
                  <a:srgbClr val="7030A0"/>
                </a:solidFill>
              </a:rPr>
              <a:t> </a:t>
            </a:r>
            <a:r>
              <a:rPr lang="pt-BR" b="1" dirty="0" err="1" smtClean="0">
                <a:solidFill>
                  <a:srgbClr val="7030A0"/>
                </a:solidFill>
              </a:rPr>
              <a:t>Tof</a:t>
            </a:r>
            <a:r>
              <a:rPr lang="pt-BR" b="1" dirty="0" smtClean="0">
                <a:solidFill>
                  <a:srgbClr val="7030A0"/>
                </a:solidFill>
              </a:rPr>
              <a:t> – Parte da dissertação de João Paulo A. Rego </a:t>
            </a:r>
            <a:endParaRPr lang="pt-BR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animals_170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728375" y="1500173"/>
            <a:ext cx="4272781" cy="4272781"/>
          </a:xfrm>
        </p:spPr>
      </p:pic>
      <p:pic>
        <p:nvPicPr>
          <p:cNvPr id="10" name="Picture 9" descr="mald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48503" y="642918"/>
            <a:ext cx="2723497" cy="48196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Box 10"/>
          <p:cNvSpPr txBox="1"/>
          <p:nvPr/>
        </p:nvSpPr>
        <p:spPr>
          <a:xfrm>
            <a:off x="642910" y="5786454"/>
            <a:ext cx="4143404" cy="830997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7030A0"/>
                </a:solidFill>
              </a:rPr>
              <a:t>Obrigada!!!!!</a:t>
            </a:r>
          </a:p>
          <a:p>
            <a:r>
              <a:rPr lang="pt-BR" sz="2400" b="1" dirty="0" smtClean="0">
                <a:solidFill>
                  <a:srgbClr val="7030A0"/>
                </a:solidFill>
              </a:rPr>
              <a:t>aletheialima@gmail.com</a:t>
            </a:r>
            <a:endParaRPr lang="pt-BR" sz="2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571480"/>
            <a:ext cx="8229600" cy="1143000"/>
          </a:xfrm>
        </p:spPr>
        <p:txBody>
          <a:bodyPr/>
          <a:lstStyle/>
          <a:p>
            <a:r>
              <a:rPr lang="pt-BR" dirty="0" smtClean="0">
                <a:solidFill>
                  <a:srgbClr val="FF99FF"/>
                </a:solidFill>
              </a:rPr>
              <a:t>Espectrometria de Massa</a:t>
            </a:r>
            <a:endParaRPr lang="pt-BR" dirty="0">
              <a:solidFill>
                <a:srgbClr val="FF99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935480"/>
            <a:ext cx="8643998" cy="470823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pt-BR" dirty="0" smtClean="0">
                <a:solidFill>
                  <a:srgbClr val="FF99FF"/>
                </a:solidFill>
              </a:rPr>
              <a:t>Ferramenta analítica para determinação da massa molecular</a:t>
            </a:r>
          </a:p>
          <a:p>
            <a:pPr>
              <a:lnSpc>
                <a:spcPct val="150000"/>
              </a:lnSpc>
            </a:pPr>
            <a:r>
              <a:rPr lang="pt-BR" dirty="0" err="1" smtClean="0">
                <a:solidFill>
                  <a:srgbClr val="FF99FF"/>
                </a:solidFill>
              </a:rPr>
              <a:t>Acurácia</a:t>
            </a:r>
            <a:r>
              <a:rPr lang="pt-BR" dirty="0" smtClean="0">
                <a:solidFill>
                  <a:srgbClr val="FF99FF"/>
                </a:solidFill>
              </a:rPr>
              <a:t> de 0,01%</a:t>
            </a:r>
          </a:p>
          <a:p>
            <a:pPr lvl="1">
              <a:lnSpc>
                <a:spcPct val="150000"/>
              </a:lnSpc>
            </a:pPr>
            <a:r>
              <a:rPr lang="pt-BR" dirty="0" smtClean="0">
                <a:solidFill>
                  <a:srgbClr val="FF99FF"/>
                </a:solidFill>
              </a:rPr>
              <a:t>Detecta massa entre 4 – 40.000 Da </a:t>
            </a:r>
          </a:p>
          <a:p>
            <a:pPr>
              <a:lnSpc>
                <a:spcPct val="150000"/>
              </a:lnSpc>
            </a:pPr>
            <a:r>
              <a:rPr lang="pt-BR" dirty="0" smtClean="0">
                <a:solidFill>
                  <a:srgbClr val="FF99FF"/>
                </a:solidFill>
              </a:rPr>
              <a:t>Aplicação </a:t>
            </a:r>
          </a:p>
          <a:p>
            <a:pPr lvl="1">
              <a:lnSpc>
                <a:spcPct val="150000"/>
              </a:lnSpc>
            </a:pPr>
            <a:r>
              <a:rPr lang="pt-BR" dirty="0" smtClean="0">
                <a:solidFill>
                  <a:srgbClr val="FF99FF"/>
                </a:solidFill>
              </a:rPr>
              <a:t>Biotecnologia</a:t>
            </a:r>
          </a:p>
          <a:p>
            <a:pPr lvl="1">
              <a:lnSpc>
                <a:spcPct val="150000"/>
              </a:lnSpc>
            </a:pPr>
            <a:r>
              <a:rPr lang="pt-BR" dirty="0" smtClean="0">
                <a:solidFill>
                  <a:srgbClr val="FF99FF"/>
                </a:solidFill>
              </a:rPr>
              <a:t>Farmácia</a:t>
            </a:r>
          </a:p>
          <a:p>
            <a:pPr lvl="1">
              <a:lnSpc>
                <a:spcPct val="150000"/>
              </a:lnSpc>
            </a:pPr>
            <a:r>
              <a:rPr lang="pt-BR" dirty="0" smtClean="0">
                <a:solidFill>
                  <a:srgbClr val="FF99FF"/>
                </a:solidFill>
              </a:rPr>
              <a:t>Clínica</a:t>
            </a:r>
          </a:p>
          <a:p>
            <a:pPr lvl="1">
              <a:lnSpc>
                <a:spcPct val="150000"/>
              </a:lnSpc>
            </a:pPr>
            <a:r>
              <a:rPr lang="pt-BR" dirty="0" smtClean="0">
                <a:solidFill>
                  <a:srgbClr val="FF99FF"/>
                </a:solidFill>
              </a:rPr>
              <a:t>Ambiental</a:t>
            </a:r>
          </a:p>
          <a:p>
            <a:pPr lvl="1">
              <a:lnSpc>
                <a:spcPct val="150000"/>
              </a:lnSpc>
            </a:pPr>
            <a:r>
              <a:rPr lang="pt-BR" dirty="0" smtClean="0">
                <a:solidFill>
                  <a:srgbClr val="FF99FF"/>
                </a:solidFill>
              </a:rPr>
              <a:t>Geológica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99FF"/>
                </a:solidFill>
              </a:rPr>
              <a:t>Espectrometria de Massa</a:t>
            </a:r>
            <a:endParaRPr lang="pt-BR" dirty="0">
              <a:solidFill>
                <a:srgbClr val="FF99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935480"/>
            <a:ext cx="9001156" cy="4493916"/>
          </a:xfrm>
        </p:spPr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4" name="Picture 3" descr="Schematic of mass spectrometer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571744"/>
            <a:ext cx="8715436" cy="3390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785918" y="5488560"/>
            <a:ext cx="857256" cy="36933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6" name="TextBox 5"/>
          <p:cNvSpPr txBox="1"/>
          <p:nvPr/>
        </p:nvSpPr>
        <p:spPr>
          <a:xfrm>
            <a:off x="3286116" y="5500702"/>
            <a:ext cx="1214446" cy="36933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99FF"/>
                </a:solidFill>
              </a:rPr>
              <a:t>MALDI TOF</a:t>
            </a:r>
            <a:endParaRPr lang="pt-BR" dirty="0">
              <a:solidFill>
                <a:srgbClr val="FF99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935480"/>
            <a:ext cx="4572032" cy="4565354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pt-BR" sz="3200" dirty="0" err="1" smtClean="0">
                <a:solidFill>
                  <a:srgbClr val="FF99FF"/>
                </a:solidFill>
              </a:rPr>
              <a:t>Matrix-Assisted</a:t>
            </a:r>
            <a:r>
              <a:rPr lang="pt-BR" sz="3200" dirty="0" smtClean="0">
                <a:solidFill>
                  <a:srgbClr val="FF99FF"/>
                </a:solidFill>
              </a:rPr>
              <a:t> Laser </a:t>
            </a:r>
            <a:r>
              <a:rPr lang="pt-BR" sz="3200" dirty="0" err="1" smtClean="0">
                <a:solidFill>
                  <a:srgbClr val="FF99FF"/>
                </a:solidFill>
              </a:rPr>
              <a:t>Desorption</a:t>
            </a:r>
            <a:r>
              <a:rPr lang="pt-BR" sz="3200" dirty="0" smtClean="0">
                <a:solidFill>
                  <a:srgbClr val="FF99FF"/>
                </a:solidFill>
              </a:rPr>
              <a:t>/</a:t>
            </a:r>
            <a:r>
              <a:rPr lang="pt-BR" sz="3200" dirty="0" err="1" smtClean="0">
                <a:solidFill>
                  <a:srgbClr val="FF99FF"/>
                </a:solidFill>
              </a:rPr>
              <a:t>Ionization-Time</a:t>
            </a:r>
            <a:r>
              <a:rPr lang="pt-BR" sz="3200" dirty="0" smtClean="0">
                <a:solidFill>
                  <a:srgbClr val="FF99FF"/>
                </a:solidFill>
              </a:rPr>
              <a:t> </a:t>
            </a:r>
            <a:r>
              <a:rPr lang="pt-BR" sz="3200" dirty="0" err="1" smtClean="0">
                <a:solidFill>
                  <a:srgbClr val="FF99FF"/>
                </a:solidFill>
              </a:rPr>
              <a:t>of</a:t>
            </a:r>
            <a:r>
              <a:rPr lang="pt-BR" sz="3200" dirty="0" smtClean="0">
                <a:solidFill>
                  <a:srgbClr val="FF99FF"/>
                </a:solidFill>
              </a:rPr>
              <a:t> </a:t>
            </a:r>
            <a:r>
              <a:rPr lang="pt-BR" sz="3200" dirty="0" err="1" smtClean="0">
                <a:solidFill>
                  <a:srgbClr val="FF99FF"/>
                </a:solidFill>
              </a:rPr>
              <a:t>Flight</a:t>
            </a:r>
            <a:endParaRPr lang="pt-BR" sz="3200" dirty="0">
              <a:solidFill>
                <a:srgbClr val="FF99FF"/>
              </a:solidFill>
            </a:endParaRPr>
          </a:p>
        </p:txBody>
      </p:sp>
      <p:pic>
        <p:nvPicPr>
          <p:cNvPr id="4" name="Picture 3" descr="mald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34651" y="785794"/>
            <a:ext cx="3295001" cy="5830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99FF"/>
                </a:solidFill>
              </a:rPr>
              <a:t>MALDI TOF</a:t>
            </a:r>
            <a:endParaRPr lang="pt-BR" dirty="0">
              <a:solidFill>
                <a:srgbClr val="FF99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329642" cy="463679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pt-BR" dirty="0" smtClean="0">
                <a:solidFill>
                  <a:srgbClr val="FF99FF"/>
                </a:solidFill>
              </a:rPr>
              <a:t>Amostras </a:t>
            </a:r>
          </a:p>
          <a:p>
            <a:pPr lvl="1">
              <a:lnSpc>
                <a:spcPct val="150000"/>
              </a:lnSpc>
            </a:pPr>
            <a:r>
              <a:rPr lang="pt-BR" dirty="0" err="1" smtClean="0">
                <a:solidFill>
                  <a:srgbClr val="FF99FF"/>
                </a:solidFill>
              </a:rPr>
              <a:t>Termolábeis</a:t>
            </a:r>
            <a:r>
              <a:rPr lang="pt-BR" dirty="0" smtClean="0">
                <a:solidFill>
                  <a:srgbClr val="FF99FF"/>
                </a:solidFill>
              </a:rPr>
              <a:t> </a:t>
            </a:r>
          </a:p>
          <a:p>
            <a:pPr lvl="1">
              <a:lnSpc>
                <a:spcPct val="150000"/>
              </a:lnSpc>
            </a:pPr>
            <a:r>
              <a:rPr lang="pt-BR" dirty="0" smtClean="0">
                <a:solidFill>
                  <a:srgbClr val="FF99FF"/>
                </a:solidFill>
              </a:rPr>
              <a:t>Compostos orgânicos não voláteis</a:t>
            </a:r>
          </a:p>
          <a:p>
            <a:pPr lvl="2">
              <a:lnSpc>
                <a:spcPct val="150000"/>
              </a:lnSpc>
            </a:pPr>
            <a:r>
              <a:rPr lang="pt-BR" b="1" u="sng" dirty="0" smtClean="0">
                <a:solidFill>
                  <a:srgbClr val="FFFF00"/>
                </a:solidFill>
              </a:rPr>
              <a:t>Proteínas</a:t>
            </a:r>
          </a:p>
          <a:p>
            <a:pPr lvl="2">
              <a:lnSpc>
                <a:spcPct val="150000"/>
              </a:lnSpc>
            </a:pPr>
            <a:r>
              <a:rPr lang="pt-BR" u="sng" dirty="0" smtClean="0">
                <a:solidFill>
                  <a:srgbClr val="FFFF00"/>
                </a:solidFill>
              </a:rPr>
              <a:t>Peptídeos</a:t>
            </a:r>
          </a:p>
          <a:p>
            <a:pPr lvl="2">
              <a:lnSpc>
                <a:spcPct val="150000"/>
              </a:lnSpc>
            </a:pPr>
            <a:r>
              <a:rPr lang="pt-BR" u="sng" dirty="0" err="1" smtClean="0">
                <a:solidFill>
                  <a:srgbClr val="FFFF00"/>
                </a:solidFill>
              </a:rPr>
              <a:t>Glicoproteínas</a:t>
            </a:r>
            <a:endParaRPr lang="pt-BR" u="sng" dirty="0" smtClean="0">
              <a:solidFill>
                <a:srgbClr val="FFFF00"/>
              </a:solidFill>
            </a:endParaRPr>
          </a:p>
          <a:p>
            <a:pPr lvl="2">
              <a:lnSpc>
                <a:spcPct val="150000"/>
              </a:lnSpc>
            </a:pPr>
            <a:r>
              <a:rPr lang="pt-BR" dirty="0" smtClean="0">
                <a:solidFill>
                  <a:srgbClr val="FF99FF"/>
                </a:solidFill>
              </a:rPr>
              <a:t>Oligossacarídeos</a:t>
            </a:r>
          </a:p>
          <a:p>
            <a:pPr lvl="2">
              <a:lnSpc>
                <a:spcPct val="150000"/>
              </a:lnSpc>
            </a:pPr>
            <a:r>
              <a:rPr lang="pt-BR" dirty="0" err="1" smtClean="0">
                <a:solidFill>
                  <a:srgbClr val="FF99FF"/>
                </a:solidFill>
              </a:rPr>
              <a:t>Oligonucleotídeos</a:t>
            </a:r>
            <a:r>
              <a:rPr lang="pt-BR" dirty="0" smtClean="0">
                <a:solidFill>
                  <a:srgbClr val="FF99FF"/>
                </a:solidFill>
              </a:rPr>
              <a:t> </a:t>
            </a:r>
          </a:p>
          <a:p>
            <a:endParaRPr lang="pt-BR" dirty="0" smtClean="0">
              <a:solidFill>
                <a:srgbClr val="FF99FF"/>
              </a:solidFill>
            </a:endParaRPr>
          </a:p>
          <a:p>
            <a:endParaRPr lang="pt-BR" dirty="0" smtClean="0">
              <a:solidFill>
                <a:srgbClr val="FF99FF"/>
              </a:solidFill>
            </a:endParaRPr>
          </a:p>
          <a:p>
            <a:endParaRPr lang="pt-BR" dirty="0" smtClean="0">
              <a:solidFill>
                <a:srgbClr val="FF99FF"/>
              </a:solidFill>
            </a:endParaRPr>
          </a:p>
          <a:p>
            <a:endParaRPr lang="pt-BR" dirty="0">
              <a:solidFill>
                <a:srgbClr val="FF99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89573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5400" dirty="0" smtClean="0"/>
              <a:t>Mecanismo de ação do </a:t>
            </a:r>
            <a:r>
              <a:rPr lang="pt-BR" sz="5400" dirty="0" err="1" smtClean="0"/>
              <a:t>Maldi</a:t>
            </a:r>
            <a:r>
              <a:rPr lang="pt-BR" sz="5400" dirty="0" smtClean="0"/>
              <a:t> </a:t>
            </a:r>
            <a:r>
              <a:rPr lang="pt-BR" sz="5400" dirty="0" err="1" smtClean="0"/>
              <a:t>Tof</a:t>
            </a:r>
            <a:endParaRPr lang="pt-BR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9600" cy="1000132"/>
          </a:xfrm>
        </p:spPr>
        <p:txBody>
          <a:bodyPr/>
          <a:lstStyle/>
          <a:p>
            <a:r>
              <a:rPr lang="pt-BR" dirty="0" smtClean="0">
                <a:solidFill>
                  <a:srgbClr val="7030A0"/>
                </a:solidFill>
              </a:rPr>
              <a:t>Preparo da amostra</a:t>
            </a:r>
            <a:endParaRPr lang="pt-BR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500174"/>
            <a:ext cx="8429684" cy="4610112"/>
          </a:xfrm>
        </p:spPr>
        <p:txBody>
          <a:bodyPr/>
          <a:lstStyle/>
          <a:p>
            <a:pPr>
              <a:buNone/>
            </a:pPr>
            <a:r>
              <a:rPr lang="pt-BR" dirty="0" smtClean="0">
                <a:solidFill>
                  <a:srgbClr val="FF99FF"/>
                </a:solidFill>
              </a:rPr>
              <a:t>                </a:t>
            </a:r>
            <a:r>
              <a:rPr lang="pt-BR" dirty="0" smtClean="0">
                <a:solidFill>
                  <a:srgbClr val="7030A0"/>
                </a:solidFill>
              </a:rPr>
              <a:t>Dissolução em ácido </a:t>
            </a:r>
            <a:r>
              <a:rPr lang="pt-BR" dirty="0" err="1" smtClean="0">
                <a:solidFill>
                  <a:srgbClr val="7030A0"/>
                </a:solidFill>
              </a:rPr>
              <a:t>trifluoroacético</a:t>
            </a:r>
            <a:r>
              <a:rPr lang="pt-BR" dirty="0" smtClean="0">
                <a:solidFill>
                  <a:srgbClr val="7030A0"/>
                </a:solidFill>
              </a:rPr>
              <a:t>  </a:t>
            </a:r>
          </a:p>
          <a:p>
            <a:pPr>
              <a:buNone/>
            </a:pPr>
            <a:r>
              <a:rPr lang="pt-BR" dirty="0" smtClean="0">
                <a:solidFill>
                  <a:srgbClr val="7030A0"/>
                </a:solidFill>
              </a:rPr>
              <a:t>                               (TFA -10pmol/µl)</a:t>
            </a:r>
            <a:endParaRPr lang="pt-BR" dirty="0">
              <a:solidFill>
                <a:srgbClr val="7030A0"/>
              </a:solidFill>
            </a:endParaRPr>
          </a:p>
        </p:txBody>
      </p:sp>
      <p:sp>
        <p:nvSpPr>
          <p:cNvPr id="5" name="Curved Right Arrow 4"/>
          <p:cNvSpPr/>
          <p:nvPr/>
        </p:nvSpPr>
        <p:spPr>
          <a:xfrm>
            <a:off x="714348" y="1928802"/>
            <a:ext cx="785818" cy="1785950"/>
          </a:xfrm>
          <a:prstGeom prst="curvedRightArrow">
            <a:avLst/>
          </a:prstGeom>
          <a:solidFill>
            <a:srgbClr val="FFFFFF"/>
          </a:solidFill>
          <a:ln>
            <a:solidFill>
              <a:srgbClr val="E98D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643042" y="1500174"/>
            <a:ext cx="5643602" cy="107157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" name="Picture 8" descr="gota.jpg"/>
          <p:cNvPicPr>
            <a:picLocks noChangeAspect="1"/>
          </p:cNvPicPr>
          <p:nvPr/>
        </p:nvPicPr>
        <p:blipFill>
          <a:blip r:embed="rId2" cstate="print"/>
          <a:srcRect l="21650" t="3093" r="13402" b="10309"/>
          <a:stretch>
            <a:fillRect/>
          </a:stretch>
        </p:blipFill>
        <p:spPr>
          <a:xfrm>
            <a:off x="1928794" y="2976559"/>
            <a:ext cx="1214446" cy="14287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extBox 9"/>
          <p:cNvSpPr txBox="1"/>
          <p:nvPr/>
        </p:nvSpPr>
        <p:spPr>
          <a:xfrm>
            <a:off x="3143240" y="2905780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7030A0"/>
                </a:solidFill>
              </a:rPr>
              <a:t>1-2 µl</a:t>
            </a:r>
            <a:endParaRPr lang="pt-BR" sz="2800" dirty="0">
              <a:solidFill>
                <a:srgbClr val="7030A0"/>
              </a:solidFill>
            </a:endParaRPr>
          </a:p>
        </p:txBody>
      </p:sp>
      <p:pic>
        <p:nvPicPr>
          <p:cNvPr id="16" name="Picture 15" descr="placa_de_petr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6248" y="3143248"/>
            <a:ext cx="3571900" cy="3571900"/>
          </a:xfrm>
          <a:prstGeom prst="rect">
            <a:avLst/>
          </a:prstGeom>
        </p:spPr>
      </p:pic>
      <p:sp>
        <p:nvSpPr>
          <p:cNvPr id="21" name="Oval 20"/>
          <p:cNvSpPr/>
          <p:nvPr/>
        </p:nvSpPr>
        <p:spPr>
          <a:xfrm>
            <a:off x="5643570" y="4429132"/>
            <a:ext cx="1214446" cy="1214446"/>
          </a:xfrm>
          <a:prstGeom prst="ellipse">
            <a:avLst/>
          </a:prstGeom>
          <a:solidFill>
            <a:srgbClr val="FFFFCC"/>
          </a:solidFill>
          <a:ln>
            <a:solidFill>
              <a:srgbClr val="FFF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2" name="Picture 21" descr="gota.jpg"/>
          <p:cNvPicPr>
            <a:picLocks noChangeAspect="1"/>
          </p:cNvPicPr>
          <p:nvPr/>
        </p:nvPicPr>
        <p:blipFill>
          <a:blip r:embed="rId4" cstate="print"/>
          <a:srcRect l="21650" t="3093" r="13402" b="10309"/>
          <a:stretch>
            <a:fillRect/>
          </a:stretch>
        </p:blipFill>
        <p:spPr>
          <a:xfrm>
            <a:off x="6072198" y="4643446"/>
            <a:ext cx="428628" cy="5715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24" name="Elbow Connector 23"/>
          <p:cNvCxnSpPr>
            <a:stCxn id="9" idx="3"/>
          </p:cNvCxnSpPr>
          <p:nvPr/>
        </p:nvCxnSpPr>
        <p:spPr>
          <a:xfrm>
            <a:off x="3143240" y="3690939"/>
            <a:ext cx="1285884" cy="1238259"/>
          </a:xfrm>
          <a:prstGeom prst="bentConnector3">
            <a:avLst>
              <a:gd name="adj1" fmla="val 50000"/>
            </a:avLst>
          </a:prstGeom>
          <a:ln w="571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>
            <a:off x="6286512" y="3714752"/>
            <a:ext cx="1500198" cy="785818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357686" y="2714620"/>
            <a:ext cx="4643470" cy="64633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7030A0"/>
                </a:solidFill>
              </a:rPr>
              <a:t>Ácido </a:t>
            </a:r>
            <a:r>
              <a:rPr lang="pt-BR" dirty="0" err="1" smtClean="0">
                <a:solidFill>
                  <a:srgbClr val="7030A0"/>
                </a:solidFill>
              </a:rPr>
              <a:t>sinapínico</a:t>
            </a:r>
            <a:r>
              <a:rPr lang="pt-BR" dirty="0" smtClean="0">
                <a:solidFill>
                  <a:srgbClr val="7030A0"/>
                </a:solidFill>
              </a:rPr>
              <a:t> (proteína)</a:t>
            </a:r>
          </a:p>
          <a:p>
            <a:r>
              <a:rPr lang="pt-BR" dirty="0" smtClean="0">
                <a:solidFill>
                  <a:srgbClr val="7030A0"/>
                </a:solidFill>
              </a:rPr>
              <a:t>Ac. Alfa-4-</a:t>
            </a:r>
            <a:r>
              <a:rPr lang="pt-BR" dirty="0" err="1" smtClean="0">
                <a:solidFill>
                  <a:srgbClr val="7030A0"/>
                </a:solidFill>
              </a:rPr>
              <a:t>ciano-hidroxicinamico</a:t>
            </a:r>
            <a:r>
              <a:rPr lang="pt-BR" dirty="0" smtClean="0">
                <a:solidFill>
                  <a:srgbClr val="7030A0"/>
                </a:solidFill>
              </a:rPr>
              <a:t> (peptídeo)</a:t>
            </a:r>
            <a:endParaRPr lang="pt-BR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dirty="0" smtClean="0">
                <a:solidFill>
                  <a:srgbClr val="FF99FF"/>
                </a:solidFill>
              </a:rPr>
              <a:t>Mecanismo de ação do </a:t>
            </a:r>
            <a:r>
              <a:rPr lang="pt-BR" sz="4800" dirty="0" err="1" smtClean="0">
                <a:solidFill>
                  <a:srgbClr val="FF99FF"/>
                </a:solidFill>
              </a:rPr>
              <a:t>Maldi</a:t>
            </a:r>
            <a:r>
              <a:rPr lang="pt-BR" sz="4800" dirty="0" smtClean="0">
                <a:solidFill>
                  <a:srgbClr val="FF99FF"/>
                </a:solidFill>
              </a:rPr>
              <a:t> </a:t>
            </a:r>
            <a:r>
              <a:rPr lang="pt-BR" sz="4800" dirty="0" err="1" smtClean="0">
                <a:solidFill>
                  <a:srgbClr val="FF99FF"/>
                </a:solidFill>
              </a:rPr>
              <a:t>Tof</a:t>
            </a:r>
            <a:endParaRPr lang="pt-BR" dirty="0">
              <a:solidFill>
                <a:srgbClr val="FF99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71810"/>
            <a:ext cx="8229600" cy="325279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pt-BR" sz="5400" dirty="0" smtClean="0">
                <a:solidFill>
                  <a:srgbClr val="FF99FF"/>
                </a:solidFill>
              </a:rPr>
              <a:t>Etapa:  Ionização </a:t>
            </a:r>
            <a:endParaRPr lang="pt-BR" sz="5400" dirty="0">
              <a:solidFill>
                <a:srgbClr val="FF99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9">
      <a:dk1>
        <a:sysClr val="windowText" lastClr="000000"/>
      </a:dk1>
      <a:lt1>
        <a:srgbClr val="DE82BD"/>
      </a:lt1>
      <a:dk2>
        <a:srgbClr val="000000"/>
      </a:dk2>
      <a:lt2>
        <a:srgbClr val="EBB4D7"/>
      </a:lt2>
      <a:accent1>
        <a:srgbClr val="DE82BD"/>
      </a:accent1>
      <a:accent2>
        <a:srgbClr val="DE82BD"/>
      </a:accent2>
      <a:accent3>
        <a:srgbClr val="DE82BD"/>
      </a:accent3>
      <a:accent4>
        <a:srgbClr val="B62BB9"/>
      </a:accent4>
      <a:accent5>
        <a:srgbClr val="DE82BD"/>
      </a:accent5>
      <a:accent6>
        <a:srgbClr val="B62EB0"/>
      </a:accent6>
      <a:hlink>
        <a:srgbClr val="DE82BD"/>
      </a:hlink>
      <a:folHlink>
        <a:srgbClr val="B62EB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774</TotalTime>
  <Words>232</Words>
  <Application>Microsoft Office PowerPoint</Application>
  <PresentationFormat>On-screen Show (4:3)</PresentationFormat>
  <Paragraphs>65</Paragraphs>
  <Slides>23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Flow</vt:lpstr>
      <vt:lpstr> MALDI-TOF</vt:lpstr>
      <vt:lpstr>O que é MALDI-ToF??</vt:lpstr>
      <vt:lpstr>Espectrometria de Massa</vt:lpstr>
      <vt:lpstr>Espectrometria de Massa</vt:lpstr>
      <vt:lpstr>MALDI TOF</vt:lpstr>
      <vt:lpstr>MALDI TOF</vt:lpstr>
      <vt:lpstr>Slide 7</vt:lpstr>
      <vt:lpstr>Preparo da amostra</vt:lpstr>
      <vt:lpstr>Mecanismo de ação do Maldi Tof</vt:lpstr>
      <vt:lpstr>Slide 10</vt:lpstr>
      <vt:lpstr>Mecanismo de ação do Maldi Tof</vt:lpstr>
      <vt:lpstr>Slide 12</vt:lpstr>
      <vt:lpstr>Slide 13</vt:lpstr>
      <vt:lpstr>Mecanismo de ação do Maldi Tof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MALDI-TOF</dc:title>
  <dc:creator>Ally</dc:creator>
  <cp:lastModifiedBy>Ally</cp:lastModifiedBy>
  <cp:revision>65</cp:revision>
  <dcterms:created xsi:type="dcterms:W3CDTF">2009-10-30T10:56:04Z</dcterms:created>
  <dcterms:modified xsi:type="dcterms:W3CDTF">2009-11-03T11:41:18Z</dcterms:modified>
</cp:coreProperties>
</file>