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Default Extension="rels" ContentType="application/vnd.openxmlformats-package.relationships+xml"/>
  <Override PartName="/ppt/slides/slide9.xml" ContentType="application/vnd.openxmlformats-officedocument.presentationml.slide+xml"/>
  <Override PartName="/ppt/slideLayouts/slideLayout19.xml" ContentType="application/vnd.openxmlformats-officedocument.presentationml.slideLayout+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Layouts/slideLayout12.xml" ContentType="application/vnd.openxmlformats-officedocument.presentationml.slideLayout+xml"/>
  <Override PartName="/ppt/slides/slide12.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19"/>
  </p:notesMasterIdLst>
  <p:sldIdLst>
    <p:sldId id="256" r:id="rId2"/>
    <p:sldId id="257" r:id="rId3"/>
    <p:sldId id="258" r:id="rId4"/>
    <p:sldId id="259" r:id="rId5"/>
    <p:sldId id="260" r:id="rId6"/>
    <p:sldId id="261" r:id="rId7"/>
    <p:sldId id="262" r:id="rId8"/>
    <p:sldId id="267" r:id="rId9"/>
    <p:sldId id="270" r:id="rId10"/>
    <p:sldId id="268" r:id="rId11"/>
    <p:sldId id="269" r:id="rId12"/>
    <p:sldId id="271" r:id="rId13"/>
    <p:sldId id="272" r:id="rId14"/>
    <p:sldId id="263" r:id="rId15"/>
    <p:sldId id="264" r:id="rId16"/>
    <p:sldId id="265" r:id="rId17"/>
    <p:sldId id="266" r:id="rId18"/>
  </p:sldIdLst>
  <p:sldSz cx="9144000" cy="6858000" type="screen4x3"/>
  <p:notesSz cx="6858000" cy="9144000"/>
  <p:defaultTextStyle>
    <a:defPPr>
      <a:defRPr lang="pt-B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62" d="100"/>
          <a:sy n="62" d="100"/>
        </p:scale>
        <p:origin x="-8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interSettings" Target="printerSettings/printerSettings1.bin"/><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notesMaster" Target="notesMasters/notesMaster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DBB2C-8125-FB4E-B568-E4B784A31781}" type="datetimeFigureOut">
              <a:rPr lang="pt-BR" smtClean="0"/>
              <a:pPr/>
              <a:t>12/1/09</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CD0008-D677-1B4D-B058-9DA036E8FC1B}" type="slidenum">
              <a:rPr lang="pt-BR" smtClean="0"/>
              <a:pPr/>
              <a:t>‹#›</a:t>
            </a:fld>
            <a:endParaRPr lang="pt-BR"/>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F6CD0008-D677-1B4D-B058-9DA036E8FC1B}" type="slidenum">
              <a:rPr lang="pt-BR" smtClean="0"/>
              <a:pPr/>
              <a:t>1</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During standard </a:t>
            </a:r>
            <a:r>
              <a:rPr lang="en-US" sz="1200" kern="1200" dirty="0" err="1" smtClean="0">
                <a:solidFill>
                  <a:schemeClr val="tx1"/>
                </a:solidFill>
                <a:latin typeface="+mn-lt"/>
                <a:ea typeface="+mn-ea"/>
                <a:cs typeface="+mn-cs"/>
              </a:rPr>
              <a:t>electrospray</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ionisation</a:t>
            </a:r>
            <a:r>
              <a:rPr lang="en-US" sz="1200" kern="1200" dirty="0" smtClean="0">
                <a:solidFill>
                  <a:schemeClr val="tx1"/>
                </a:solidFill>
                <a:latin typeface="+mn-lt"/>
                <a:ea typeface="+mn-ea"/>
                <a:cs typeface="+mn-cs"/>
              </a:rPr>
              <a:t> (J. </a:t>
            </a:r>
            <a:r>
              <a:rPr lang="en-US" sz="1200" kern="1200" dirty="0" err="1" smtClean="0">
                <a:solidFill>
                  <a:schemeClr val="tx1"/>
                </a:solidFill>
                <a:latin typeface="+mn-lt"/>
                <a:ea typeface="+mn-ea"/>
                <a:cs typeface="+mn-cs"/>
              </a:rPr>
              <a:t>Fenn</a:t>
            </a:r>
            <a:r>
              <a:rPr lang="en-US" sz="1200" kern="1200" dirty="0" smtClean="0">
                <a:solidFill>
                  <a:schemeClr val="tx1"/>
                </a:solidFill>
                <a:latin typeface="+mn-lt"/>
                <a:ea typeface="+mn-ea"/>
                <a:cs typeface="+mn-cs"/>
              </a:rPr>
              <a:t>, J. Phys. Chem., 1984, 88, 4451), the sample is dissolved in a polar, volatile solvent and pumped through a narrow, </a:t>
            </a:r>
            <a:r>
              <a:rPr lang="en-US" sz="1200" b="1" kern="1200" dirty="0" smtClean="0">
                <a:solidFill>
                  <a:schemeClr val="tx1"/>
                </a:solidFill>
                <a:latin typeface="+mn-lt"/>
                <a:ea typeface="+mn-ea"/>
                <a:cs typeface="+mn-cs"/>
              </a:rPr>
              <a:t>stainless steel capillary (75 - 150 micrometers </a:t>
            </a:r>
            <a:r>
              <a:rPr lang="en-US" sz="1200" b="1" kern="1200" dirty="0" err="1" smtClean="0">
                <a:solidFill>
                  <a:schemeClr val="tx1"/>
                </a:solidFill>
                <a:latin typeface="+mn-lt"/>
                <a:ea typeface="+mn-ea"/>
                <a:cs typeface="+mn-cs"/>
              </a:rPr>
              <a:t>i.d</a:t>
            </a:r>
            <a:r>
              <a:rPr lang="en-US" sz="1200" b="1" kern="1200" dirty="0" smtClean="0">
                <a:solidFill>
                  <a:schemeClr val="tx1"/>
                </a:solidFill>
                <a:latin typeface="+mn-lt"/>
                <a:ea typeface="+mn-ea"/>
                <a:cs typeface="+mn-cs"/>
              </a:rPr>
              <a:t>.) at a flow rate of between 1 µL/min and 1 </a:t>
            </a:r>
            <a:r>
              <a:rPr lang="en-US" sz="1200" b="1" kern="1200" dirty="0" err="1" smtClean="0">
                <a:solidFill>
                  <a:schemeClr val="tx1"/>
                </a:solidFill>
                <a:latin typeface="+mn-lt"/>
                <a:ea typeface="+mn-ea"/>
                <a:cs typeface="+mn-cs"/>
              </a:rPr>
              <a:t>mL</a:t>
            </a:r>
            <a:r>
              <a:rPr lang="en-US" sz="1200" b="1" kern="1200" dirty="0" smtClean="0">
                <a:solidFill>
                  <a:schemeClr val="tx1"/>
                </a:solidFill>
                <a:latin typeface="+mn-lt"/>
                <a:ea typeface="+mn-ea"/>
                <a:cs typeface="+mn-cs"/>
              </a:rPr>
              <a:t>/min. A high voltage of 3 or 4 kV is applied to the tip of the capillary, which is situated within the </a:t>
            </a:r>
            <a:r>
              <a:rPr lang="en-US" sz="1200" b="1" kern="1200" dirty="0" err="1" smtClean="0">
                <a:solidFill>
                  <a:schemeClr val="tx1"/>
                </a:solidFill>
                <a:latin typeface="+mn-lt"/>
                <a:ea typeface="+mn-ea"/>
                <a:cs typeface="+mn-cs"/>
              </a:rPr>
              <a:t>ionisation</a:t>
            </a:r>
            <a:r>
              <a:rPr lang="en-US" sz="1200" b="1" kern="1200" dirty="0" smtClean="0">
                <a:solidFill>
                  <a:schemeClr val="tx1"/>
                </a:solidFill>
                <a:latin typeface="+mn-lt"/>
                <a:ea typeface="+mn-ea"/>
                <a:cs typeface="+mn-cs"/>
              </a:rPr>
              <a:t> source of the mass spectrometer, and as a consequence of this strong electric field, the sample emerging from the tip is dispersed into an aerosol of highly charged droplets, a process that is aided by a co-axially introduced </a:t>
            </a:r>
            <a:r>
              <a:rPr lang="en-US" sz="1200" b="1" kern="1200" dirty="0" err="1" smtClean="0">
                <a:solidFill>
                  <a:schemeClr val="tx1"/>
                </a:solidFill>
                <a:latin typeface="+mn-lt"/>
                <a:ea typeface="+mn-ea"/>
                <a:cs typeface="+mn-cs"/>
              </a:rPr>
              <a:t>nebulising</a:t>
            </a:r>
            <a:r>
              <a:rPr lang="en-US" sz="1200" b="1" kern="1200" dirty="0" smtClean="0">
                <a:solidFill>
                  <a:schemeClr val="tx1"/>
                </a:solidFill>
                <a:latin typeface="+mn-lt"/>
                <a:ea typeface="+mn-ea"/>
                <a:cs typeface="+mn-cs"/>
              </a:rPr>
              <a:t> gas flowing around the outside of the capillary. This gas, usually nitrogen, helps to direct the spray emerging from the capillary tip towards the mass spectrometer. The charged droplets diminish in size by solvent evaporation, assisted by a warm flow of nitrogen known as the drying gas which passes across the front of the </a:t>
            </a:r>
            <a:r>
              <a:rPr lang="en-US" sz="1200" b="1" kern="1200" dirty="0" err="1" smtClean="0">
                <a:solidFill>
                  <a:schemeClr val="tx1"/>
                </a:solidFill>
                <a:latin typeface="+mn-lt"/>
                <a:ea typeface="+mn-ea"/>
                <a:cs typeface="+mn-cs"/>
              </a:rPr>
              <a:t>ionisation</a:t>
            </a:r>
            <a:r>
              <a:rPr lang="en-US" sz="1200" b="1" kern="1200" dirty="0" smtClean="0">
                <a:solidFill>
                  <a:schemeClr val="tx1"/>
                </a:solidFill>
                <a:latin typeface="+mn-lt"/>
                <a:ea typeface="+mn-ea"/>
                <a:cs typeface="+mn-cs"/>
              </a:rPr>
              <a:t> source. Eventually charged sample ions, free from solvent, are released from the droplets, some of which pass through a sampling cone or orifice into an intermediate vacuum region, and from there through a small aperture into the </a:t>
            </a:r>
            <a:r>
              <a:rPr lang="en-US" sz="1200" b="1" kern="1200" dirty="0" err="1" smtClean="0">
                <a:solidFill>
                  <a:schemeClr val="tx1"/>
                </a:solidFill>
                <a:latin typeface="+mn-lt"/>
                <a:ea typeface="+mn-ea"/>
                <a:cs typeface="+mn-cs"/>
              </a:rPr>
              <a:t>analyser</a:t>
            </a:r>
            <a:r>
              <a:rPr lang="en-US" sz="1200" b="1" kern="1200" dirty="0" smtClean="0">
                <a:solidFill>
                  <a:schemeClr val="tx1"/>
                </a:solidFill>
                <a:latin typeface="+mn-lt"/>
                <a:ea typeface="+mn-ea"/>
                <a:cs typeface="+mn-cs"/>
              </a:rPr>
              <a:t> of the mass spectrometer, which is held under high vacuum. The lens voltages are </a:t>
            </a:r>
            <a:r>
              <a:rPr lang="en-US" sz="1200" b="1" kern="1200" dirty="0" err="1" smtClean="0">
                <a:solidFill>
                  <a:schemeClr val="tx1"/>
                </a:solidFill>
                <a:latin typeface="+mn-lt"/>
                <a:ea typeface="+mn-ea"/>
                <a:cs typeface="+mn-cs"/>
              </a:rPr>
              <a:t>optimised</a:t>
            </a:r>
            <a:r>
              <a:rPr lang="en-US" sz="1200" b="1" kern="1200" dirty="0" smtClean="0">
                <a:solidFill>
                  <a:schemeClr val="tx1"/>
                </a:solidFill>
                <a:latin typeface="+mn-lt"/>
                <a:ea typeface="+mn-ea"/>
                <a:cs typeface="+mn-cs"/>
              </a:rPr>
              <a:t> individually for each sample.</a:t>
            </a:r>
            <a:endParaRPr lang="pt-BR" dirty="0"/>
          </a:p>
        </p:txBody>
      </p:sp>
      <p:sp>
        <p:nvSpPr>
          <p:cNvPr id="4" name="Slide Number Placeholder 3"/>
          <p:cNvSpPr>
            <a:spLocks noGrp="1"/>
          </p:cNvSpPr>
          <p:nvPr>
            <p:ph type="sldNum" sz="quarter" idx="10"/>
          </p:nvPr>
        </p:nvSpPr>
        <p:spPr/>
        <p:txBody>
          <a:bodyPr/>
          <a:lstStyle/>
          <a:p>
            <a:fld id="{F6CD0008-D677-1B4D-B058-9DA036E8FC1B}" type="slidenum">
              <a:rPr lang="pt-BR" smtClean="0"/>
              <a:pPr/>
              <a:t>7</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2209800" y="5056632"/>
            <a:ext cx="6477000" cy="704088"/>
          </a:xfrm>
        </p:spPr>
        <p:txBody>
          <a:bodyPr vert="horz" lIns="91440" tIns="0" rIns="45720" bIns="0" rtlCol="0">
            <a:normAutofit/>
          </a:bodyPr>
          <a:lstStyle>
            <a:lvl1pPr marL="0" indent="0" algn="l" defTabSz="914400" rtl="0" eaLnBrk="1" latinLnBrk="0" hangingPunct="1">
              <a:lnSpc>
                <a:spcPts val="2600"/>
              </a:lnSpc>
              <a:spcBef>
                <a:spcPts val="200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pt-BR"/>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87EAB106-4D4B-8246-B369-6FC486CFB95E}"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CCB7CA97-4842-CA4A-B0F4-A3B4EE1EF69F}" type="datetimeFigureOut">
              <a:rPr lang="pt-BR" smtClean="0"/>
              <a:pPr/>
              <a:t>12/1/09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B7CA97-4842-CA4A-B0F4-A3B4EE1EF69F}" type="datetimeFigureOut">
              <a:rPr lang="pt-BR" smtClean="0"/>
              <a:pPr/>
              <a:t>12/1/09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x-none"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x-none"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x-none"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x-none"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x-none"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x-none"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x-none"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x-none"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x-none"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x-none"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x-none"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p:txBody>
          <a:body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p:txBody>
          <a:body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x-none"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p:txBody>
          <a:body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x-none"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x-none" smtClean="0"/>
              <a:t>Click to edit Master title style</a:t>
            </a:r>
            <a:endParaRPr/>
          </a:p>
        </p:txBody>
      </p:sp>
      <p:sp>
        <p:nvSpPr>
          <p:cNvPr id="3" name="Subtitle 2"/>
          <p:cNvSpPr>
            <a:spLocks noGrp="1"/>
          </p:cNvSpPr>
          <p:nvPr>
            <p:ph type="subTitle" idx="1"/>
          </p:nvPr>
        </p:nvSpPr>
        <p:spPr>
          <a:xfrm>
            <a:off x="3960813" y="5056909"/>
            <a:ext cx="4724400" cy="706586"/>
          </a:xfrm>
        </p:spPr>
        <p:txBody>
          <a:bodyPr lIns="91440" tIns="0" rIns="45720" bIns="0">
            <a:normAutofit/>
          </a:bodyPr>
          <a:lstStyle>
            <a:lvl1pPr marL="0" indent="0" algn="l">
              <a:lnSpc>
                <a:spcPts val="2600"/>
              </a:lnSpc>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pt-BR"/>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87EAB106-4D4B-8246-B369-6FC486CFB95E}"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x-none"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x-none" smtClean="0"/>
              <a:t>Click to edit Master text styles</a:t>
            </a:r>
          </a:p>
        </p:txBody>
      </p:sp>
      <p:sp>
        <p:nvSpPr>
          <p:cNvPr id="4" name="Date Placeholder 3"/>
          <p:cNvSpPr>
            <a:spLocks noGrp="1"/>
          </p:cNvSpPr>
          <p:nvPr>
            <p:ph type="dt" sz="half" idx="10"/>
          </p:nvPr>
        </p:nvSpPr>
        <p:spPr/>
        <p:txBody>
          <a:body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7EAB106-4D4B-8246-B369-6FC486CFB95E}"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x-none"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x-none"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CCB7CA97-4842-CA4A-B0F4-A3B4EE1EF69F}" type="datetimeFigureOut">
              <a:rPr lang="pt-BR" smtClean="0"/>
              <a:pPr/>
              <a:t>12/1/09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7EAB106-4D4B-8246-B369-6FC486CFB95E}"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x-none"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x-none"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7" name="Date Placeholder 6"/>
          <p:cNvSpPr>
            <a:spLocks noGrp="1"/>
          </p:cNvSpPr>
          <p:nvPr>
            <p:ph type="dt" sz="half" idx="10"/>
          </p:nvPr>
        </p:nvSpPr>
        <p:spPr/>
        <p:txBody>
          <a:bodyPr/>
          <a:lstStyle/>
          <a:p>
            <a:fld id="{CCB7CA97-4842-CA4A-B0F4-A3B4EE1EF69F}" type="datetimeFigureOut">
              <a:rPr lang="pt-BR" smtClean="0"/>
              <a:pPr/>
              <a:t>12/1/09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7EAB106-4D4B-8246-B369-6FC486CFB95E}" type="slidenum">
              <a:rPr lang="pt-BR" smtClean="0"/>
              <a:pPr/>
              <a:t>‹#›</a:t>
            </a:fld>
            <a:endParaRPr lang="pt-BR"/>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CCB7CA97-4842-CA4A-B0F4-A3B4EE1EF69F}" type="datetimeFigureOut">
              <a:rPr lang="pt-BR" smtClean="0"/>
              <a:pPr/>
              <a:t>12/1/09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7EAB106-4D4B-8246-B369-6FC486CFB95E}" type="slidenum">
              <a:rPr lang="pt-BR" smtClean="0"/>
              <a:pPr/>
              <a:t>‹#›</a:t>
            </a:fld>
            <a:endParaRPr lang="pt-BR"/>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x-none"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CCB7CA97-4842-CA4A-B0F4-A3B4EE1EF69F}" type="datetimeFigureOut">
              <a:rPr lang="pt-BR" smtClean="0"/>
              <a:pPr/>
              <a:t>12/1/09</a:t>
            </a:fld>
            <a:endParaRPr lang="pt-BR"/>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pt-BR"/>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87EAB106-4D4B-8246-B369-6FC486CFB95E}" type="slidenum">
              <a:rPr lang="pt-BR" smtClean="0"/>
              <a:pPr/>
              <a:t>‹#›</a:t>
            </a:fld>
            <a:endParaRPr lang="pt-B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 r:id="rId13"/>
    <p:sldLayoutId r:id="rId14"/>
    <p:sldLayoutId r:id="rId15"/>
    <p:sldLayoutId r:id="rId16"/>
    <p:sldLayoutId r:id="rId17"/>
    <p:sldLayoutId r:id="rId18"/>
    <p:sldLayoutId r:id="rId19"/>
    <p:sldLayoutId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df"/><Relationship Id="rId3"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dirty="0" smtClean="0"/>
              <a:t>Q-TOF – Conceitos e Método</a:t>
            </a:r>
            <a:endParaRPr lang="pt-BR" dirty="0"/>
          </a:p>
        </p:txBody>
      </p:sp>
      <p:sp>
        <p:nvSpPr>
          <p:cNvPr id="3" name="Subtitle 2"/>
          <p:cNvSpPr>
            <a:spLocks noGrp="1"/>
          </p:cNvSpPr>
          <p:nvPr>
            <p:ph type="subTitle" idx="1"/>
          </p:nvPr>
        </p:nvSpPr>
        <p:spPr>
          <a:xfrm>
            <a:off x="2209800" y="5544312"/>
            <a:ext cx="6477000" cy="704088"/>
          </a:xfrm>
        </p:spPr>
        <p:txBody>
          <a:bodyPr/>
          <a:lstStyle/>
          <a:p>
            <a:r>
              <a:rPr lang="pt-BR" dirty="0" smtClean="0"/>
              <a:t>Rafael Guimarães</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3900" dirty="0" smtClean="0"/>
              <a:t>Célula de Colisão (MS/MS </a:t>
            </a:r>
            <a:r>
              <a:rPr lang="pt-BR" sz="3900" dirty="0" err="1" smtClean="0"/>
              <a:t>Mode</a:t>
            </a:r>
            <a:r>
              <a:rPr lang="pt-BR" sz="3900" dirty="0" smtClean="0"/>
              <a:t>)</a:t>
            </a:r>
            <a:endParaRPr lang="pt-BR" sz="3900" dirty="0"/>
          </a:p>
        </p:txBody>
      </p:sp>
      <p:sp>
        <p:nvSpPr>
          <p:cNvPr id="3" name="Content Placeholder 2"/>
          <p:cNvSpPr>
            <a:spLocks noGrp="1"/>
          </p:cNvSpPr>
          <p:nvPr>
            <p:ph idx="1"/>
          </p:nvPr>
        </p:nvSpPr>
        <p:spPr>
          <a:xfrm>
            <a:off x="838200" y="1963738"/>
            <a:ext cx="7313613" cy="4056062"/>
          </a:xfrm>
        </p:spPr>
        <p:txBody>
          <a:bodyPr/>
          <a:lstStyle/>
          <a:p>
            <a:r>
              <a:rPr lang="pt-BR" dirty="0" smtClean="0"/>
              <a:t>Gases (Xenônio, Argônio) em altíssima pressão</a:t>
            </a:r>
          </a:p>
          <a:p>
            <a:r>
              <a:rPr lang="pt-BR" dirty="0" smtClean="0"/>
              <a:t>Colisão com os íons provindos do quadrupolo</a:t>
            </a:r>
          </a:p>
          <a:p>
            <a:r>
              <a:rPr lang="pt-BR" dirty="0" smtClean="0"/>
              <a:t>Fragmentação dos íons</a:t>
            </a:r>
          </a:p>
          <a:p>
            <a:r>
              <a:rPr lang="pt-BR" dirty="0" smtClean="0"/>
              <a:t>Focaliza e conduz os íons ao TOF</a:t>
            </a:r>
            <a:endParaRPr lang="pt-BR" dirty="0"/>
          </a:p>
        </p:txBody>
      </p:sp>
      <p:pic>
        <p:nvPicPr>
          <p:cNvPr id="4" name="Picture 3" descr="cid-schematic.gif"/>
          <p:cNvPicPr>
            <a:picLocks noChangeAspect="1"/>
          </p:cNvPicPr>
          <p:nvPr/>
        </p:nvPicPr>
        <p:blipFill>
          <a:blip r:embed="rId2"/>
          <a:stretch>
            <a:fillRect/>
          </a:stretch>
        </p:blipFill>
        <p:spPr>
          <a:xfrm>
            <a:off x="1828800" y="4491066"/>
            <a:ext cx="4743450" cy="236693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Célula de Colisão (MS </a:t>
            </a:r>
            <a:r>
              <a:rPr lang="pt-BR" dirty="0" err="1" smtClean="0"/>
              <a:t>Mode</a:t>
            </a:r>
            <a:r>
              <a:rPr lang="pt-BR" dirty="0" smtClean="0"/>
              <a:t>)</a:t>
            </a:r>
            <a:endParaRPr lang="pt-BR" dirty="0"/>
          </a:p>
        </p:txBody>
      </p:sp>
      <p:sp>
        <p:nvSpPr>
          <p:cNvPr id="3" name="Content Placeholder 2"/>
          <p:cNvSpPr>
            <a:spLocks noGrp="1"/>
          </p:cNvSpPr>
          <p:nvPr>
            <p:ph idx="1"/>
          </p:nvPr>
        </p:nvSpPr>
        <p:spPr/>
        <p:txBody>
          <a:bodyPr/>
          <a:lstStyle/>
          <a:p>
            <a:r>
              <a:rPr lang="pt-BR" dirty="0" smtClean="0"/>
              <a:t>Funciona apenas como passagem dos íons</a:t>
            </a:r>
          </a:p>
          <a:p>
            <a:r>
              <a:rPr lang="pt-BR" dirty="0" smtClean="0"/>
              <a:t>Gases em baixa pressão</a:t>
            </a:r>
          </a:p>
          <a:p>
            <a:r>
              <a:rPr lang="pt-BR" dirty="0" smtClean="0"/>
              <a:t>Sem fragmentação dos íons</a:t>
            </a:r>
          </a:p>
          <a:p>
            <a:r>
              <a:rPr lang="pt-BR" dirty="0" smtClean="0"/>
              <a:t>Focaliza e conduz os íons ao TOF</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Time </a:t>
            </a:r>
            <a:r>
              <a:rPr lang="pt-BR" dirty="0" err="1" smtClean="0"/>
              <a:t>of</a:t>
            </a:r>
            <a:r>
              <a:rPr lang="pt-BR" dirty="0" smtClean="0"/>
              <a:t> </a:t>
            </a:r>
            <a:r>
              <a:rPr lang="pt-BR" dirty="0" err="1" smtClean="0"/>
              <a:t>Flight</a:t>
            </a:r>
            <a:r>
              <a:rPr lang="pt-BR" dirty="0" smtClean="0"/>
              <a:t> (TOF)</a:t>
            </a:r>
            <a:endParaRPr lang="pt-BR" dirty="0"/>
          </a:p>
        </p:txBody>
      </p:sp>
      <p:sp>
        <p:nvSpPr>
          <p:cNvPr id="3" name="Content Placeholder 2"/>
          <p:cNvSpPr>
            <a:spLocks noGrp="1"/>
          </p:cNvSpPr>
          <p:nvPr>
            <p:ph idx="1"/>
          </p:nvPr>
        </p:nvSpPr>
        <p:spPr/>
        <p:txBody>
          <a:bodyPr/>
          <a:lstStyle/>
          <a:p>
            <a:r>
              <a:rPr lang="pt-BR" dirty="0" smtClean="0"/>
              <a:t>Funciona como analisador tanto no modo MS quanto no MS/MS</a:t>
            </a:r>
          </a:p>
          <a:p>
            <a:r>
              <a:rPr lang="pt-BR" dirty="0" smtClean="0"/>
              <a:t>Tubo onde os íons “voam” quando submetidos a pulsos elétricos</a:t>
            </a:r>
          </a:p>
          <a:p>
            <a:r>
              <a:rPr lang="pt-BR" dirty="0" smtClean="0"/>
              <a:t>Separa os íons de acordo com a relação </a:t>
            </a:r>
            <a:r>
              <a:rPr lang="pt-BR" dirty="0" smtClean="0">
                <a:solidFill>
                  <a:srgbClr val="0000FF"/>
                </a:solidFill>
              </a:rPr>
              <a:t>m/z </a:t>
            </a:r>
          </a:p>
          <a:p>
            <a:endParaRPr lang="pt-BR" dirty="0" smtClean="0"/>
          </a:p>
          <a:p>
            <a:endParaRPr lang="pt-BR" dirty="0"/>
          </a:p>
        </p:txBody>
      </p:sp>
      <p:sp>
        <p:nvSpPr>
          <p:cNvPr id="4" name="TextBox 3"/>
          <p:cNvSpPr txBox="1"/>
          <p:nvPr/>
        </p:nvSpPr>
        <p:spPr>
          <a:xfrm>
            <a:off x="1752600" y="4572000"/>
            <a:ext cx="13716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pt-BR" dirty="0" smtClean="0"/>
              <a:t>MS </a:t>
            </a:r>
            <a:r>
              <a:rPr lang="pt-BR" dirty="0" err="1" smtClean="0"/>
              <a:t>Mode</a:t>
            </a:r>
            <a:endParaRPr lang="pt-BR" dirty="0"/>
          </a:p>
        </p:txBody>
      </p:sp>
      <p:sp>
        <p:nvSpPr>
          <p:cNvPr id="5" name="TextBox 4"/>
          <p:cNvSpPr txBox="1"/>
          <p:nvPr/>
        </p:nvSpPr>
        <p:spPr>
          <a:xfrm>
            <a:off x="4724400" y="4572000"/>
            <a:ext cx="1981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pt-BR" dirty="0" smtClean="0"/>
              <a:t>MS/MS </a:t>
            </a:r>
            <a:r>
              <a:rPr lang="pt-BR" dirty="0" err="1" smtClean="0"/>
              <a:t>Mode</a:t>
            </a:r>
            <a:endParaRPr lang="pt-BR" dirty="0"/>
          </a:p>
        </p:txBody>
      </p:sp>
      <p:sp>
        <p:nvSpPr>
          <p:cNvPr id="6" name="Down Arrow 5"/>
          <p:cNvSpPr/>
          <p:nvPr/>
        </p:nvSpPr>
        <p:spPr>
          <a:xfrm>
            <a:off x="2286000" y="5017532"/>
            <a:ext cx="228600" cy="62126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7" name="TextBox 6"/>
          <p:cNvSpPr txBox="1"/>
          <p:nvPr/>
        </p:nvSpPr>
        <p:spPr>
          <a:xfrm>
            <a:off x="1752600" y="5715000"/>
            <a:ext cx="1371600" cy="369332"/>
          </a:xfrm>
          <a:prstGeom prst="rect">
            <a:avLst/>
          </a:prstGeom>
          <a:solidFill>
            <a:srgbClr val="3366FF"/>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pt-BR" dirty="0" smtClean="0"/>
              <a:t>      Íons</a:t>
            </a:r>
            <a:endParaRPr lang="pt-BR" dirty="0"/>
          </a:p>
        </p:txBody>
      </p:sp>
      <p:sp>
        <p:nvSpPr>
          <p:cNvPr id="8" name="Down Arrow 7"/>
          <p:cNvSpPr/>
          <p:nvPr/>
        </p:nvSpPr>
        <p:spPr>
          <a:xfrm>
            <a:off x="5486400" y="5029200"/>
            <a:ext cx="228600" cy="62126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9" name="TextBox 8"/>
          <p:cNvSpPr txBox="1"/>
          <p:nvPr/>
        </p:nvSpPr>
        <p:spPr>
          <a:xfrm>
            <a:off x="4572000" y="5802868"/>
            <a:ext cx="2133600" cy="369332"/>
          </a:xfrm>
          <a:prstGeom prst="rect">
            <a:avLst/>
          </a:prstGeom>
          <a:solidFill>
            <a:srgbClr val="3366FF"/>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pt-BR" dirty="0" smtClean="0"/>
              <a:t> Íons Fragmentados</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Detector</a:t>
            </a:r>
            <a:endParaRPr lang="pt-BR" dirty="0"/>
          </a:p>
        </p:txBody>
      </p:sp>
      <p:sp>
        <p:nvSpPr>
          <p:cNvPr id="3" name="Content Placeholder 2"/>
          <p:cNvSpPr>
            <a:spLocks noGrp="1"/>
          </p:cNvSpPr>
          <p:nvPr>
            <p:ph idx="1"/>
          </p:nvPr>
        </p:nvSpPr>
        <p:spPr/>
        <p:txBody>
          <a:bodyPr/>
          <a:lstStyle/>
          <a:p>
            <a:r>
              <a:rPr lang="pt-BR" smtClean="0"/>
              <a:t>Detec</a:t>
            </a:r>
            <a:r>
              <a:rPr lang="pt-BR" smtClean="0"/>
              <a:t>çã</a:t>
            </a:r>
            <a:r>
              <a:rPr lang="pt-BR" smtClean="0"/>
              <a:t>o dos </a:t>
            </a:r>
            <a:r>
              <a:rPr lang="pt-BR" dirty="0" smtClean="0"/>
              <a:t>sinais </a:t>
            </a:r>
            <a:r>
              <a:rPr lang="pt-BR" smtClean="0"/>
              <a:t>do </a:t>
            </a:r>
            <a:r>
              <a:rPr lang="pt-BR" smtClean="0"/>
              <a:t>TOF</a:t>
            </a:r>
          </a:p>
          <a:p>
            <a:endParaRPr lang="pt-BR" dirty="0" smtClean="0"/>
          </a:p>
          <a:p>
            <a:endParaRPr lang="pt-BR" dirty="0"/>
          </a:p>
        </p:txBody>
      </p:sp>
      <p:pic>
        <p:nvPicPr>
          <p:cNvPr id="4" name="Picture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114800" y="2552700"/>
            <a:ext cx="4737100" cy="3009900"/>
          </a:xfrm>
          <a:prstGeom prst="rect">
            <a:avLst/>
          </a:prstGeom>
        </p:spPr>
      </p:pic>
      <p:sp>
        <p:nvSpPr>
          <p:cNvPr id="5" name="TextBox 4"/>
          <p:cNvSpPr txBox="1"/>
          <p:nvPr/>
        </p:nvSpPr>
        <p:spPr>
          <a:xfrm>
            <a:off x="262808" y="2362200"/>
            <a:ext cx="3606238" cy="369332"/>
          </a:xfrm>
          <a:prstGeom prst="rect">
            <a:avLst/>
          </a:prstGeom>
          <a:noFill/>
        </p:spPr>
        <p:txBody>
          <a:bodyPr wrap="none" rtlCol="0">
            <a:spAutoFit/>
          </a:bodyPr>
          <a:lstStyle/>
          <a:p>
            <a:r>
              <a:rPr lang="pt-BR" dirty="0" smtClean="0"/>
              <a:t>a. Entrada (mesma voltagem do TOF)</a:t>
            </a:r>
            <a:endParaRPr lang="pt-BR" dirty="0"/>
          </a:p>
        </p:txBody>
      </p:sp>
      <p:sp>
        <p:nvSpPr>
          <p:cNvPr id="6" name="TextBox 5"/>
          <p:cNvSpPr txBox="1"/>
          <p:nvPr/>
        </p:nvSpPr>
        <p:spPr>
          <a:xfrm>
            <a:off x="279962" y="2983468"/>
            <a:ext cx="1967205" cy="369332"/>
          </a:xfrm>
          <a:prstGeom prst="rect">
            <a:avLst/>
          </a:prstGeom>
          <a:noFill/>
        </p:spPr>
        <p:txBody>
          <a:bodyPr wrap="none" rtlCol="0">
            <a:spAutoFit/>
          </a:bodyPr>
          <a:lstStyle/>
          <a:p>
            <a:r>
              <a:rPr lang="pt-BR" dirty="0"/>
              <a:t>b</a:t>
            </a:r>
            <a:r>
              <a:rPr lang="pt-BR" dirty="0" smtClean="0"/>
              <a:t>. Prato </a:t>
            </a:r>
            <a:r>
              <a:rPr lang="pt-BR" dirty="0" err="1" smtClean="0"/>
              <a:t>microcanal</a:t>
            </a:r>
            <a:endParaRPr lang="pt-BR" dirty="0"/>
          </a:p>
        </p:txBody>
      </p:sp>
      <p:sp>
        <p:nvSpPr>
          <p:cNvPr id="7" name="TextBox 6"/>
          <p:cNvSpPr txBox="1"/>
          <p:nvPr/>
        </p:nvSpPr>
        <p:spPr>
          <a:xfrm>
            <a:off x="304800" y="3581400"/>
            <a:ext cx="1024815" cy="369332"/>
          </a:xfrm>
          <a:prstGeom prst="rect">
            <a:avLst/>
          </a:prstGeom>
          <a:noFill/>
        </p:spPr>
        <p:txBody>
          <a:bodyPr wrap="none" rtlCol="0">
            <a:spAutoFit/>
          </a:bodyPr>
          <a:lstStyle/>
          <a:p>
            <a:r>
              <a:rPr lang="pt-BR" dirty="0" smtClean="0"/>
              <a:t>c. Anodo</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Q-TOF</a:t>
            </a:r>
            <a:endParaRPr lang="pt-BR" dirty="0"/>
          </a:p>
        </p:txBody>
      </p:sp>
      <p:sp>
        <p:nvSpPr>
          <p:cNvPr id="3" name="Content Placeholder 2"/>
          <p:cNvSpPr>
            <a:spLocks noGrp="1"/>
          </p:cNvSpPr>
          <p:nvPr>
            <p:ph idx="1"/>
          </p:nvPr>
        </p:nvSpPr>
        <p:spPr/>
        <p:txBody>
          <a:bodyPr>
            <a:normAutofit fontScale="92500"/>
          </a:bodyPr>
          <a:lstStyle/>
          <a:p>
            <a:r>
              <a:rPr lang="pt-BR" dirty="0" smtClean="0"/>
              <a:t>Atividade MS/MS</a:t>
            </a:r>
          </a:p>
          <a:p>
            <a:r>
              <a:rPr lang="pt-BR" dirty="0" smtClean="0"/>
              <a:t>Analisadores – Quadrupolo e Tempo de Vôo.</a:t>
            </a:r>
          </a:p>
          <a:p>
            <a:r>
              <a:rPr lang="pt-BR" dirty="0" smtClean="0"/>
              <a:t>Quadrupolo – Seleciona íons especificados pelo usuário para entrarem na célula de colisão.</a:t>
            </a:r>
          </a:p>
          <a:p>
            <a:r>
              <a:rPr lang="pt-BR" dirty="0" smtClean="0"/>
              <a:t>Célula de colisão – Argônio ou Xenônio.</a:t>
            </a:r>
          </a:p>
          <a:p>
            <a:r>
              <a:rPr lang="pt-BR" dirty="0" smtClean="0"/>
              <a:t>TOF – Separa os íons fragmentados pela célula de colisão.</a:t>
            </a:r>
          </a:p>
          <a:p>
            <a:r>
              <a:rPr lang="pt-BR" dirty="0" smtClean="0"/>
              <a:t>Detector –</a:t>
            </a:r>
            <a:r>
              <a:rPr lang="pt-BR" dirty="0" smtClean="0"/>
              <a:t> Amplifica os sinais e envia para o software</a:t>
            </a:r>
            <a:endParaRPr lang="pt-B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Q-TOF</a:t>
            </a:r>
            <a:endParaRPr lang="pt-BR" dirty="0"/>
          </a:p>
        </p:txBody>
      </p:sp>
      <p:sp>
        <p:nvSpPr>
          <p:cNvPr id="3" name="Content Placeholder 2"/>
          <p:cNvSpPr>
            <a:spLocks noGrp="1"/>
          </p:cNvSpPr>
          <p:nvPr>
            <p:ph idx="1"/>
          </p:nvPr>
        </p:nvSpPr>
        <p:spPr/>
        <p:txBody>
          <a:bodyPr/>
          <a:lstStyle/>
          <a:p>
            <a:r>
              <a:rPr lang="pt-BR" dirty="0" smtClean="0"/>
              <a:t>Atividade MS</a:t>
            </a:r>
          </a:p>
          <a:p>
            <a:r>
              <a:rPr lang="pt-BR" dirty="0" smtClean="0"/>
              <a:t>Quadrupolo – Não é usado como analisador – Focaliza o feixe de íons para o TOF</a:t>
            </a:r>
          </a:p>
          <a:p>
            <a:r>
              <a:rPr lang="pt-BR" dirty="0" smtClean="0"/>
              <a:t>TOF – separa os íons de acordo com a razão m/z</a:t>
            </a:r>
          </a:p>
          <a:p>
            <a:r>
              <a:rPr lang="pt-BR" dirty="0" smtClean="0"/>
              <a:t>Célula de colisão com baixa pressão (sem fragmentação)</a:t>
            </a: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Q-TOF</a:t>
            </a:r>
            <a:endParaRPr lang="pt-BR" dirty="0"/>
          </a:p>
        </p:txBody>
      </p:sp>
      <p:pic>
        <p:nvPicPr>
          <p:cNvPr id="4" name="Content Placeholder 3" descr="qtof.jpg"/>
          <p:cNvPicPr>
            <a:picLocks noGrp="1" noChangeAspect="1"/>
          </p:cNvPicPr>
          <p:nvPr>
            <p:ph idx="1"/>
          </p:nvPr>
        </p:nvPicPr>
        <p:blipFill>
          <a:blip r:embed="rId2"/>
          <a:stretch>
            <a:fillRect/>
          </a:stretch>
        </p:blipFill>
        <p:spPr>
          <a:xfrm>
            <a:off x="762000" y="1676400"/>
            <a:ext cx="7597585" cy="2817082"/>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84438"/>
            <a:ext cx="7313613" cy="868362"/>
          </a:xfrm>
        </p:spPr>
        <p:txBody>
          <a:bodyPr/>
          <a:lstStyle/>
          <a:p>
            <a:r>
              <a:rPr lang="pt-BR" dirty="0" smtClean="0"/>
              <a:t>Obrigado!</a:t>
            </a:r>
            <a:endParaRPr lang="pt-BR" dirty="0"/>
          </a:p>
        </p:txBody>
      </p:sp>
      <p:sp>
        <p:nvSpPr>
          <p:cNvPr id="3" name="Content Placeholder 2"/>
          <p:cNvSpPr>
            <a:spLocks noGrp="1"/>
          </p:cNvSpPr>
          <p:nvPr>
            <p:ph idx="1"/>
          </p:nvPr>
        </p:nvSpPr>
        <p:spPr/>
        <p:txBody>
          <a:bodyPr/>
          <a:lstStyle/>
          <a:p>
            <a:pPr>
              <a:buNone/>
            </a:pPr>
            <a:endParaRPr lang="pt-BR" dirty="0" smtClean="0"/>
          </a:p>
          <a:p>
            <a:pPr>
              <a:buNone/>
            </a:pPr>
            <a:endParaRPr lang="pt-BR" dirty="0" smtClean="0"/>
          </a:p>
          <a:p>
            <a:pPr>
              <a:buNone/>
            </a:pPr>
            <a:endParaRPr lang="pt-BR" dirty="0" smtClean="0"/>
          </a:p>
          <a:p>
            <a:pPr>
              <a:buNone/>
            </a:pPr>
            <a:endParaRPr lang="pt-BR" dirty="0" smtClean="0"/>
          </a:p>
          <a:p>
            <a:pPr>
              <a:buNone/>
            </a:pPr>
            <a:endParaRPr lang="pt-BR" dirty="0" smtClean="0"/>
          </a:p>
          <a:p>
            <a:pPr>
              <a:buNone/>
            </a:pPr>
            <a:r>
              <a:rPr lang="pt-BR" dirty="0" smtClean="0"/>
              <a:t>                      guimaraes@sergiocrovella.org</a:t>
            </a:r>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Espectrometria de Massa</a:t>
            </a:r>
            <a:endParaRPr lang="pt-BR" dirty="0"/>
          </a:p>
        </p:txBody>
      </p:sp>
      <p:sp>
        <p:nvSpPr>
          <p:cNvPr id="3" name="Content Placeholder 2"/>
          <p:cNvSpPr>
            <a:spLocks noGrp="1"/>
          </p:cNvSpPr>
          <p:nvPr>
            <p:ph idx="1"/>
          </p:nvPr>
        </p:nvSpPr>
        <p:spPr/>
        <p:txBody>
          <a:bodyPr>
            <a:normAutofit/>
          </a:bodyPr>
          <a:lstStyle/>
          <a:p>
            <a:pPr algn="just"/>
            <a:r>
              <a:rPr lang="en-US" dirty="0" err="1" smtClean="0"/>
              <a:t>Ferramenta</a:t>
            </a:r>
            <a:r>
              <a:rPr lang="en-US" dirty="0" smtClean="0"/>
              <a:t> </a:t>
            </a:r>
            <a:r>
              <a:rPr lang="en-US" dirty="0" err="1" smtClean="0"/>
              <a:t>analítica</a:t>
            </a:r>
            <a:r>
              <a:rPr lang="en-US" dirty="0" smtClean="0"/>
              <a:t> </a:t>
            </a:r>
            <a:r>
              <a:rPr lang="en-US" dirty="0" err="1" smtClean="0"/>
              <a:t>usada</a:t>
            </a:r>
            <a:r>
              <a:rPr lang="en-US" dirty="0" smtClean="0"/>
              <a:t> </a:t>
            </a:r>
            <a:r>
              <a:rPr lang="en-US" dirty="0" err="1" smtClean="0"/>
              <a:t>para</a:t>
            </a:r>
            <a:r>
              <a:rPr lang="en-US" dirty="0" smtClean="0"/>
              <a:t> </a:t>
            </a:r>
            <a:r>
              <a:rPr lang="en-US" dirty="0" err="1" smtClean="0"/>
              <a:t>medir</a:t>
            </a:r>
            <a:r>
              <a:rPr lang="en-US" dirty="0" smtClean="0"/>
              <a:t> a </a:t>
            </a:r>
            <a:r>
              <a:rPr lang="en-US" dirty="0" err="1" smtClean="0"/>
              <a:t>massa</a:t>
            </a:r>
            <a:r>
              <a:rPr lang="en-US" dirty="0" smtClean="0"/>
              <a:t> molecular de </a:t>
            </a:r>
            <a:r>
              <a:rPr lang="en-US" dirty="0" err="1" smtClean="0"/>
              <a:t>uma</a:t>
            </a:r>
            <a:r>
              <a:rPr lang="en-US" dirty="0" smtClean="0"/>
              <a:t> </a:t>
            </a:r>
            <a:r>
              <a:rPr lang="en-US" dirty="0" err="1" smtClean="0"/>
              <a:t>amostra</a:t>
            </a:r>
            <a:r>
              <a:rPr lang="en-US" dirty="0" smtClean="0"/>
              <a:t>.</a:t>
            </a:r>
          </a:p>
          <a:p>
            <a:pPr algn="just"/>
            <a:r>
              <a:rPr lang="en-US" dirty="0" err="1" smtClean="0"/>
              <a:t>Em</a:t>
            </a:r>
            <a:r>
              <a:rPr lang="en-US" dirty="0" smtClean="0"/>
              <a:t> </a:t>
            </a:r>
            <a:r>
              <a:rPr lang="en-US" dirty="0" err="1" smtClean="0"/>
              <a:t>grandes</a:t>
            </a:r>
            <a:r>
              <a:rPr lang="en-US" dirty="0" smtClean="0"/>
              <a:t> </a:t>
            </a:r>
            <a:r>
              <a:rPr lang="en-US" dirty="0" err="1" smtClean="0"/>
              <a:t>amostras</a:t>
            </a:r>
            <a:r>
              <a:rPr lang="en-US" dirty="0" smtClean="0"/>
              <a:t>, </a:t>
            </a:r>
            <a:r>
              <a:rPr lang="en-US" dirty="0" err="1" smtClean="0"/>
              <a:t>tais</a:t>
            </a:r>
            <a:r>
              <a:rPr lang="en-US" dirty="0" smtClean="0"/>
              <a:t> </a:t>
            </a:r>
            <a:r>
              <a:rPr lang="en-US" dirty="0" err="1" smtClean="0"/>
              <a:t>como</a:t>
            </a:r>
            <a:r>
              <a:rPr lang="en-US" dirty="0" smtClean="0"/>
              <a:t> </a:t>
            </a:r>
            <a:r>
              <a:rPr lang="en-US" dirty="0" err="1" smtClean="0"/>
              <a:t>biomoléculas</a:t>
            </a:r>
            <a:r>
              <a:rPr lang="en-US" dirty="0" smtClean="0"/>
              <a:t>, a </a:t>
            </a:r>
            <a:r>
              <a:rPr lang="en-US" dirty="0" err="1" smtClean="0"/>
              <a:t>massa</a:t>
            </a:r>
            <a:r>
              <a:rPr lang="en-US" dirty="0" smtClean="0"/>
              <a:t> molecular </a:t>
            </a:r>
            <a:r>
              <a:rPr lang="en-US" dirty="0" err="1" smtClean="0"/>
              <a:t>pode</a:t>
            </a:r>
            <a:r>
              <a:rPr lang="en-US" dirty="0" smtClean="0"/>
              <a:t> ser </a:t>
            </a:r>
            <a:r>
              <a:rPr lang="en-US" dirty="0" err="1" smtClean="0"/>
              <a:t>mensurada</a:t>
            </a:r>
            <a:r>
              <a:rPr lang="en-US" dirty="0" smtClean="0"/>
              <a:t> com </a:t>
            </a:r>
            <a:r>
              <a:rPr lang="en-US" dirty="0" err="1" smtClean="0"/>
              <a:t>uma</a:t>
            </a:r>
            <a:r>
              <a:rPr lang="en-US" dirty="0" smtClean="0"/>
              <a:t> </a:t>
            </a:r>
            <a:r>
              <a:rPr lang="en-US" dirty="0" err="1" smtClean="0"/>
              <a:t>acurácia</a:t>
            </a:r>
            <a:r>
              <a:rPr lang="en-US" dirty="0" smtClean="0"/>
              <a:t> de 0,01%, </a:t>
            </a:r>
            <a:r>
              <a:rPr lang="en-US" dirty="0" err="1" smtClean="0"/>
              <a:t>ou</a:t>
            </a:r>
            <a:r>
              <a:rPr lang="en-US" dirty="0" smtClean="0"/>
              <a:t> </a:t>
            </a:r>
            <a:r>
              <a:rPr lang="en-US" dirty="0" err="1" smtClean="0"/>
              <a:t>seja</a:t>
            </a:r>
            <a:r>
              <a:rPr lang="en-US" dirty="0" smtClean="0"/>
              <a:t>, </a:t>
            </a:r>
            <a:r>
              <a:rPr lang="en-US" dirty="0" err="1" smtClean="0"/>
              <a:t>para</a:t>
            </a:r>
            <a:r>
              <a:rPr lang="en-US" dirty="0" smtClean="0"/>
              <a:t> </a:t>
            </a:r>
            <a:r>
              <a:rPr lang="en-US" dirty="0" err="1" smtClean="0"/>
              <a:t>uma</a:t>
            </a:r>
            <a:r>
              <a:rPr lang="en-US" dirty="0" smtClean="0"/>
              <a:t> </a:t>
            </a:r>
            <a:r>
              <a:rPr lang="en-US" dirty="0" err="1" smtClean="0"/>
              <a:t>amostra</a:t>
            </a:r>
            <a:r>
              <a:rPr lang="en-US" dirty="0" smtClean="0"/>
              <a:t> de 40.000 </a:t>
            </a:r>
            <a:r>
              <a:rPr lang="en-US" dirty="0" err="1" smtClean="0"/>
              <a:t>Da</a:t>
            </a:r>
            <a:r>
              <a:rPr lang="en-US" dirty="0" smtClean="0"/>
              <a:t>, </a:t>
            </a:r>
            <a:r>
              <a:rPr lang="en-US" dirty="0" err="1" smtClean="0"/>
              <a:t>o</a:t>
            </a:r>
            <a:r>
              <a:rPr lang="en-US" dirty="0" smtClean="0"/>
              <a:t> </a:t>
            </a:r>
            <a:r>
              <a:rPr lang="en-US" dirty="0" err="1" smtClean="0"/>
              <a:t>desvio</a:t>
            </a:r>
            <a:r>
              <a:rPr lang="en-US" dirty="0" smtClean="0"/>
              <a:t> </a:t>
            </a:r>
            <a:r>
              <a:rPr lang="en-US" dirty="0" err="1" smtClean="0"/>
              <a:t>fica</a:t>
            </a:r>
            <a:r>
              <a:rPr lang="en-US" dirty="0" smtClean="0"/>
              <a:t> </a:t>
            </a:r>
            <a:r>
              <a:rPr lang="en-US" dirty="0" err="1" smtClean="0"/>
              <a:t>em</a:t>
            </a:r>
            <a:r>
              <a:rPr lang="en-US" dirty="0" smtClean="0"/>
              <a:t> </a:t>
            </a:r>
            <a:r>
              <a:rPr lang="en-US" dirty="0" err="1" smtClean="0"/>
              <a:t>torno</a:t>
            </a:r>
            <a:r>
              <a:rPr lang="en-US" dirty="0" smtClean="0"/>
              <a:t> de 4 Da.</a:t>
            </a:r>
          </a:p>
          <a:p>
            <a:pPr algn="just"/>
            <a:r>
              <a:rPr lang="en-US" dirty="0" err="1" smtClean="0"/>
              <a:t>Permite</a:t>
            </a:r>
            <a:r>
              <a:rPr lang="en-US" dirty="0" smtClean="0"/>
              <a:t> </a:t>
            </a:r>
            <a:r>
              <a:rPr lang="en-US" dirty="0" err="1" smtClean="0"/>
              <a:t>detectar</a:t>
            </a:r>
            <a:r>
              <a:rPr lang="en-US" dirty="0" smtClean="0"/>
              <a:t> </a:t>
            </a:r>
            <a:r>
              <a:rPr lang="en-US" dirty="0" err="1" smtClean="0"/>
              <a:t>pequenas</a:t>
            </a:r>
            <a:r>
              <a:rPr lang="en-US" dirty="0" smtClean="0"/>
              <a:t> </a:t>
            </a:r>
            <a:r>
              <a:rPr lang="en-US" dirty="0" err="1" smtClean="0"/>
              <a:t>variações</a:t>
            </a:r>
            <a:r>
              <a:rPr lang="en-US" dirty="0" smtClean="0"/>
              <a:t>, </a:t>
            </a:r>
            <a:r>
              <a:rPr lang="en-US" dirty="0" err="1" smtClean="0"/>
              <a:t>por</a:t>
            </a:r>
            <a:r>
              <a:rPr lang="en-US" dirty="0" smtClean="0"/>
              <a:t> </a:t>
            </a:r>
            <a:r>
              <a:rPr lang="en-US" dirty="0" err="1" smtClean="0"/>
              <a:t>exemplo</a:t>
            </a:r>
            <a:r>
              <a:rPr lang="en-US" dirty="0" smtClean="0"/>
              <a:t>, a </a:t>
            </a:r>
            <a:r>
              <a:rPr lang="en-US" dirty="0" err="1" smtClean="0"/>
              <a:t>substituição</a:t>
            </a:r>
            <a:r>
              <a:rPr lang="en-US" dirty="0" smtClean="0"/>
              <a:t> de um amino-</a:t>
            </a:r>
            <a:r>
              <a:rPr lang="en-US" dirty="0" err="1" smtClean="0"/>
              <a:t>ácido</a:t>
            </a:r>
            <a:r>
              <a:rPr lang="en-US" dirty="0" smtClean="0"/>
              <a:t> </a:t>
            </a:r>
            <a:r>
              <a:rPr lang="en-US" dirty="0" err="1" smtClean="0"/>
              <a:t>por</a:t>
            </a:r>
            <a:r>
              <a:rPr lang="en-US" dirty="0" smtClean="0"/>
              <a:t> </a:t>
            </a:r>
            <a:r>
              <a:rPr lang="en-US" dirty="0" err="1" smtClean="0"/>
              <a:t>outro</a:t>
            </a:r>
            <a:r>
              <a:rPr lang="en-US" dirty="0" smtClean="0"/>
              <a:t> </a:t>
            </a:r>
            <a:r>
              <a:rPr lang="en-US" dirty="0" err="1" smtClean="0"/>
              <a:t>ou</a:t>
            </a:r>
            <a:r>
              <a:rPr lang="en-US" dirty="0" smtClean="0"/>
              <a:t> </a:t>
            </a:r>
            <a:r>
              <a:rPr lang="en-US" dirty="0" err="1" smtClean="0"/>
              <a:t>uma</a:t>
            </a:r>
            <a:r>
              <a:rPr lang="en-US" dirty="0" smtClean="0"/>
              <a:t> </a:t>
            </a:r>
            <a:r>
              <a:rPr lang="en-US" dirty="0" err="1" smtClean="0"/>
              <a:t>modificação</a:t>
            </a:r>
            <a:r>
              <a:rPr lang="en-US" dirty="0" smtClean="0"/>
              <a:t> </a:t>
            </a:r>
            <a:r>
              <a:rPr lang="en-US" dirty="0" err="1" smtClean="0"/>
              <a:t>pós-traducional</a:t>
            </a:r>
            <a:r>
              <a:rPr 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Espectrometria de Massa</a:t>
            </a:r>
            <a:endParaRPr lang="pt-BR" dirty="0"/>
          </a:p>
        </p:txBody>
      </p:sp>
      <p:sp>
        <p:nvSpPr>
          <p:cNvPr id="3" name="Content Placeholder 2"/>
          <p:cNvSpPr>
            <a:spLocks noGrp="1"/>
          </p:cNvSpPr>
          <p:nvPr>
            <p:ph idx="1"/>
          </p:nvPr>
        </p:nvSpPr>
        <p:spPr/>
        <p:txBody>
          <a:bodyPr>
            <a:normAutofit fontScale="92500"/>
          </a:bodyPr>
          <a:lstStyle/>
          <a:p>
            <a:r>
              <a:rPr lang="en-US" dirty="0" err="1" smtClean="0"/>
              <a:t>Em</a:t>
            </a:r>
            <a:r>
              <a:rPr lang="en-US" dirty="0" smtClean="0"/>
              <a:t> </a:t>
            </a:r>
            <a:r>
              <a:rPr lang="en-US" dirty="0" err="1" smtClean="0"/>
              <a:t>pequenas</a:t>
            </a:r>
            <a:r>
              <a:rPr lang="en-US" dirty="0" smtClean="0"/>
              <a:t> </a:t>
            </a:r>
            <a:r>
              <a:rPr lang="en-US" dirty="0" err="1" smtClean="0"/>
              <a:t>moléculas</a:t>
            </a:r>
            <a:r>
              <a:rPr lang="en-US" dirty="0" smtClean="0"/>
              <a:t> </a:t>
            </a:r>
            <a:r>
              <a:rPr lang="en-US" dirty="0" err="1" smtClean="0"/>
              <a:t>orgânicas</a:t>
            </a:r>
            <a:r>
              <a:rPr lang="en-US" dirty="0" smtClean="0"/>
              <a:t>, a </a:t>
            </a:r>
            <a:r>
              <a:rPr lang="en-US" dirty="0" err="1" smtClean="0"/>
              <a:t>massa</a:t>
            </a:r>
            <a:r>
              <a:rPr lang="en-US" dirty="0" smtClean="0"/>
              <a:t> molecular </a:t>
            </a:r>
            <a:r>
              <a:rPr lang="en-US" dirty="0" err="1" smtClean="0"/>
              <a:t>pode</a:t>
            </a:r>
            <a:r>
              <a:rPr lang="en-US" dirty="0" smtClean="0"/>
              <a:t> ser </a:t>
            </a:r>
            <a:r>
              <a:rPr lang="en-US" dirty="0" err="1" smtClean="0"/>
              <a:t>mensurada</a:t>
            </a:r>
            <a:r>
              <a:rPr lang="en-US" dirty="0" smtClean="0"/>
              <a:t> com </a:t>
            </a:r>
            <a:r>
              <a:rPr lang="en-US" dirty="0" err="1" smtClean="0"/>
              <a:t>uma</a:t>
            </a:r>
            <a:r>
              <a:rPr lang="en-US" dirty="0" smtClean="0"/>
              <a:t> </a:t>
            </a:r>
            <a:r>
              <a:rPr lang="en-US" dirty="0" err="1" smtClean="0"/>
              <a:t>acurácia</a:t>
            </a:r>
            <a:r>
              <a:rPr lang="en-US" dirty="0" smtClean="0"/>
              <a:t> de 5 </a:t>
            </a:r>
            <a:r>
              <a:rPr lang="en-US" dirty="0" err="1" smtClean="0"/>
              <a:t>ppm</a:t>
            </a:r>
            <a:r>
              <a:rPr lang="en-US" dirty="0" smtClean="0"/>
              <a:t> </a:t>
            </a:r>
            <a:r>
              <a:rPr lang="en-US" dirty="0" err="1" smtClean="0"/>
              <a:t>ou</a:t>
            </a:r>
            <a:r>
              <a:rPr lang="en-US" dirty="0" smtClean="0"/>
              <a:t> </a:t>
            </a:r>
            <a:r>
              <a:rPr lang="en-US" dirty="0" err="1" smtClean="0"/>
              <a:t>menos</a:t>
            </a:r>
            <a:r>
              <a:rPr lang="en-US" dirty="0" smtClean="0"/>
              <a:t>, </a:t>
            </a:r>
            <a:r>
              <a:rPr lang="en-US" dirty="0" err="1" smtClean="0"/>
              <a:t>tornando</a:t>
            </a:r>
            <a:r>
              <a:rPr lang="en-US" dirty="0" smtClean="0"/>
              <a:t> </a:t>
            </a:r>
            <a:r>
              <a:rPr lang="en-US" dirty="0" err="1" smtClean="0"/>
              <a:t>possível</a:t>
            </a:r>
            <a:r>
              <a:rPr lang="en-US" dirty="0" smtClean="0"/>
              <a:t> a </a:t>
            </a:r>
            <a:r>
              <a:rPr lang="en-US" dirty="0" err="1" smtClean="0"/>
              <a:t>confirmação</a:t>
            </a:r>
            <a:r>
              <a:rPr lang="en-US" dirty="0" smtClean="0"/>
              <a:t> </a:t>
            </a:r>
            <a:r>
              <a:rPr lang="en-US" dirty="0" err="1" smtClean="0"/>
              <a:t>da</a:t>
            </a:r>
            <a:r>
              <a:rPr lang="en-US" dirty="0" smtClean="0"/>
              <a:t> </a:t>
            </a:r>
            <a:r>
              <a:rPr lang="en-US" dirty="0" err="1" smtClean="0"/>
              <a:t>fórmula</a:t>
            </a:r>
            <a:r>
              <a:rPr lang="en-US" dirty="0" smtClean="0"/>
              <a:t> molecular de um </a:t>
            </a:r>
            <a:r>
              <a:rPr lang="en-US" dirty="0" err="1" smtClean="0"/>
              <a:t>composto</a:t>
            </a:r>
            <a:r>
              <a:rPr lang="en-US" dirty="0" smtClean="0"/>
              <a:t>.</a:t>
            </a:r>
          </a:p>
          <a:p>
            <a:r>
              <a:rPr lang="en-US" dirty="0" err="1" smtClean="0"/>
              <a:t>Informações</a:t>
            </a:r>
            <a:r>
              <a:rPr lang="en-US" dirty="0" smtClean="0"/>
              <a:t> </a:t>
            </a:r>
            <a:r>
              <a:rPr lang="en-US" dirty="0" err="1" smtClean="0"/>
              <a:t>sobre</a:t>
            </a:r>
            <a:r>
              <a:rPr lang="en-US" dirty="0" smtClean="0"/>
              <a:t> a </a:t>
            </a:r>
            <a:r>
              <a:rPr lang="en-US" dirty="0" err="1" smtClean="0"/>
              <a:t>estrutura</a:t>
            </a:r>
            <a:r>
              <a:rPr lang="en-US" dirty="0" smtClean="0"/>
              <a:t> </a:t>
            </a:r>
            <a:r>
              <a:rPr lang="en-US" dirty="0" err="1" smtClean="0"/>
              <a:t>podem</a:t>
            </a:r>
            <a:r>
              <a:rPr lang="en-US" dirty="0" smtClean="0"/>
              <a:t> ser </a:t>
            </a:r>
            <a:r>
              <a:rPr lang="en-US" dirty="0" err="1" smtClean="0"/>
              <a:t>obtidas</a:t>
            </a:r>
            <a:r>
              <a:rPr lang="en-US" dirty="0" smtClean="0"/>
              <a:t> </a:t>
            </a:r>
            <a:r>
              <a:rPr lang="en-US" dirty="0" err="1" smtClean="0"/>
              <a:t>utilizando</a:t>
            </a:r>
            <a:r>
              <a:rPr lang="en-US" dirty="0" smtClean="0"/>
              <a:t> </a:t>
            </a:r>
            <a:r>
              <a:rPr lang="en-US" dirty="0" err="1" smtClean="0"/>
              <a:t>certos</a:t>
            </a:r>
            <a:r>
              <a:rPr lang="en-US" dirty="0" smtClean="0"/>
              <a:t> </a:t>
            </a:r>
            <a:r>
              <a:rPr lang="en-US" dirty="0" err="1" smtClean="0"/>
              <a:t>tipos</a:t>
            </a:r>
            <a:r>
              <a:rPr lang="en-US" dirty="0" smtClean="0"/>
              <a:t> de </a:t>
            </a:r>
            <a:r>
              <a:rPr lang="en-US" dirty="0" err="1" smtClean="0"/>
              <a:t>espectrômetros</a:t>
            </a:r>
            <a:r>
              <a:rPr lang="en-US" dirty="0" smtClean="0"/>
              <a:t> (</a:t>
            </a:r>
            <a:r>
              <a:rPr lang="en-US" dirty="0" err="1" smtClean="0"/>
              <a:t>múltiplos</a:t>
            </a:r>
            <a:r>
              <a:rPr lang="en-US" dirty="0" smtClean="0"/>
              <a:t> </a:t>
            </a:r>
            <a:r>
              <a:rPr lang="en-US" dirty="0" err="1" smtClean="0"/>
              <a:t>analisadores</a:t>
            </a:r>
            <a:r>
              <a:rPr lang="en-US" dirty="0" smtClean="0"/>
              <a:t>), </a:t>
            </a:r>
            <a:r>
              <a:rPr lang="en-US" dirty="0" err="1" smtClean="0"/>
              <a:t>conhecidos</a:t>
            </a:r>
            <a:r>
              <a:rPr lang="en-US" dirty="0" smtClean="0"/>
              <a:t> </a:t>
            </a:r>
            <a:r>
              <a:rPr lang="en-US" dirty="0" err="1" smtClean="0"/>
              <a:t>como</a:t>
            </a:r>
            <a:r>
              <a:rPr lang="en-US" dirty="0" smtClean="0"/>
              <a:t> </a:t>
            </a:r>
            <a:r>
              <a:rPr lang="en-US" dirty="0" err="1" smtClean="0"/>
              <a:t>espectrômetros</a:t>
            </a:r>
            <a:r>
              <a:rPr lang="en-US" dirty="0" smtClean="0"/>
              <a:t> de </a:t>
            </a:r>
            <a:r>
              <a:rPr lang="en-US" dirty="0" err="1" smtClean="0"/>
              <a:t>massa</a:t>
            </a:r>
            <a:r>
              <a:rPr lang="en-US" dirty="0" smtClean="0"/>
              <a:t> </a:t>
            </a:r>
            <a:r>
              <a:rPr lang="en-US" dirty="0" err="1" smtClean="0"/>
              <a:t>em</a:t>
            </a:r>
            <a:r>
              <a:rPr lang="en-US" dirty="0" smtClean="0"/>
              <a:t> tandem.</a:t>
            </a:r>
          </a:p>
          <a:p>
            <a:r>
              <a:rPr lang="en-US" dirty="0" smtClean="0"/>
              <a:t>Este </a:t>
            </a:r>
            <a:r>
              <a:rPr lang="en-US" dirty="0" err="1" smtClean="0"/>
              <a:t>procedimento</a:t>
            </a:r>
            <a:r>
              <a:rPr lang="en-US" dirty="0" smtClean="0"/>
              <a:t> </a:t>
            </a:r>
            <a:r>
              <a:rPr lang="en-US" dirty="0" err="1" smtClean="0"/>
              <a:t>é</a:t>
            </a:r>
            <a:r>
              <a:rPr lang="en-US" dirty="0" smtClean="0"/>
              <a:t> </a:t>
            </a:r>
            <a:r>
              <a:rPr lang="en-US" dirty="0" err="1" smtClean="0"/>
              <a:t>útil</a:t>
            </a:r>
            <a:r>
              <a:rPr lang="en-US" dirty="0" smtClean="0"/>
              <a:t> </a:t>
            </a:r>
            <a:r>
              <a:rPr lang="en-US" dirty="0" err="1" smtClean="0"/>
              <a:t>para</a:t>
            </a:r>
            <a:r>
              <a:rPr lang="en-US" dirty="0" smtClean="0"/>
              <a:t> </a:t>
            </a:r>
            <a:r>
              <a:rPr lang="en-US" dirty="0" err="1" smtClean="0"/>
              <a:t>elucidar</a:t>
            </a:r>
            <a:r>
              <a:rPr lang="en-US" dirty="0" smtClean="0"/>
              <a:t> a </a:t>
            </a:r>
            <a:r>
              <a:rPr lang="en-US" dirty="0" err="1" smtClean="0"/>
              <a:t>estrutura</a:t>
            </a:r>
            <a:r>
              <a:rPr lang="en-US" dirty="0" smtClean="0"/>
              <a:t> de um </a:t>
            </a:r>
            <a:r>
              <a:rPr lang="en-US" dirty="0" err="1" smtClean="0"/>
              <a:t>composto</a:t>
            </a:r>
            <a:r>
              <a:rPr lang="en-US" dirty="0" smtClean="0"/>
              <a:t> </a:t>
            </a:r>
            <a:r>
              <a:rPr lang="en-US" dirty="0" err="1" smtClean="0"/>
              <a:t>orgânico</a:t>
            </a:r>
            <a:r>
              <a:rPr lang="en-US" dirty="0" smtClean="0"/>
              <a:t>, </a:t>
            </a:r>
            <a:r>
              <a:rPr lang="en-US" dirty="0" err="1" smtClean="0"/>
              <a:t>bem</a:t>
            </a:r>
            <a:r>
              <a:rPr lang="en-US" dirty="0" smtClean="0"/>
              <a:t> </a:t>
            </a:r>
            <a:r>
              <a:rPr lang="en-US" dirty="0" smtClean="0"/>
              <a:t>com </a:t>
            </a:r>
            <a:r>
              <a:rPr lang="en-US" dirty="0" err="1" smtClean="0"/>
              <a:t>o</a:t>
            </a:r>
            <a:r>
              <a:rPr lang="en-US" dirty="0" smtClean="0"/>
              <a:t> </a:t>
            </a:r>
            <a:r>
              <a:rPr lang="en-US" dirty="0" err="1" smtClean="0"/>
              <a:t>sequenciamento</a:t>
            </a:r>
            <a:r>
              <a:rPr lang="en-US" dirty="0" smtClean="0"/>
              <a:t> </a:t>
            </a:r>
            <a:r>
              <a:rPr lang="en-US" dirty="0" smtClean="0"/>
              <a:t>de </a:t>
            </a:r>
            <a:r>
              <a:rPr lang="en-US" dirty="0" err="1" smtClean="0"/>
              <a:t>peptídeos</a:t>
            </a:r>
            <a:r>
              <a:rPr lang="en-US" dirty="0" smtClean="0"/>
              <a:t> </a:t>
            </a:r>
            <a:r>
              <a:rPr lang="en-US" dirty="0" err="1" smtClean="0"/>
              <a:t>e</a:t>
            </a:r>
            <a:r>
              <a:rPr lang="en-US" dirty="0" smtClean="0"/>
              <a:t> </a:t>
            </a:r>
            <a:r>
              <a:rPr lang="en-US" dirty="0" err="1" smtClean="0"/>
              <a:t>oligonucleotídeos</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Espectrômetros de Massa</a:t>
            </a:r>
            <a:endParaRPr lang="pt-BR" dirty="0"/>
          </a:p>
        </p:txBody>
      </p:sp>
      <p:sp>
        <p:nvSpPr>
          <p:cNvPr id="3" name="Content Placeholder 2"/>
          <p:cNvSpPr>
            <a:spLocks noGrp="1"/>
          </p:cNvSpPr>
          <p:nvPr>
            <p:ph idx="1"/>
          </p:nvPr>
        </p:nvSpPr>
        <p:spPr>
          <a:xfrm>
            <a:off x="685800" y="1658938"/>
            <a:ext cx="7313613" cy="4056062"/>
          </a:xfrm>
        </p:spPr>
        <p:txBody>
          <a:bodyPr>
            <a:normAutofit fontScale="77500" lnSpcReduction="20000"/>
          </a:bodyPr>
          <a:lstStyle/>
          <a:p>
            <a:pPr>
              <a:buNone/>
            </a:pPr>
            <a:endParaRPr lang="pt-BR" dirty="0" smtClean="0"/>
          </a:p>
          <a:p>
            <a:r>
              <a:rPr lang="pt-BR" dirty="0" smtClean="0"/>
              <a:t>Os espectrômetros de massa podem ser divididos em 3 partes fundamentais: fonte </a:t>
            </a:r>
            <a:r>
              <a:rPr lang="pt-BR" dirty="0" err="1" smtClean="0"/>
              <a:t>ionizadora</a:t>
            </a:r>
            <a:r>
              <a:rPr lang="pt-BR" dirty="0" smtClean="0"/>
              <a:t>, analisador e detector.</a:t>
            </a:r>
          </a:p>
          <a:p>
            <a:r>
              <a:rPr lang="pt-BR" dirty="0" smtClean="0"/>
              <a:t>A amostra é inserida na fonte de ionização.</a:t>
            </a:r>
          </a:p>
          <a:p>
            <a:r>
              <a:rPr lang="pt-BR" dirty="0" smtClean="0"/>
              <a:t>Os íons são separados no analisador de acordo com a relação massa (m) – carga (z).</a:t>
            </a:r>
          </a:p>
          <a:p>
            <a:r>
              <a:rPr lang="pt-BR" dirty="0" smtClean="0"/>
              <a:t>Os íons separados são detectados e o sinal é enviado ao sistema.</a:t>
            </a:r>
          </a:p>
          <a:p>
            <a:r>
              <a:rPr lang="pt-BR" dirty="0" smtClean="0"/>
              <a:t>Importante – Vácuo.</a:t>
            </a:r>
          </a:p>
          <a:p>
            <a:pPr>
              <a:buNone/>
            </a:pPr>
            <a:r>
              <a:rPr lang="pt-BR" dirty="0" smtClean="0"/>
              <a:t>	</a:t>
            </a:r>
          </a:p>
          <a:p>
            <a:endParaRPr lang="pt-BR" dirty="0" smtClean="0"/>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BR"/>
          </a:p>
        </p:txBody>
      </p:sp>
      <p:pic>
        <p:nvPicPr>
          <p:cNvPr id="4" name="Content Placeholder 3" descr="image002.gif"/>
          <p:cNvPicPr>
            <a:picLocks noGrp="1" noChangeAspect="1"/>
          </p:cNvPicPr>
          <p:nvPr>
            <p:ph idx="1"/>
          </p:nvPr>
        </p:nvPicPr>
        <p:blipFill>
          <a:blip r:embed="rId2"/>
          <a:stretch>
            <a:fillRect/>
          </a:stretch>
        </p:blipFill>
        <p:spPr>
          <a:xfrm>
            <a:off x="228600" y="2057400"/>
            <a:ext cx="8741286" cy="27432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Espectrômetros em </a:t>
            </a:r>
            <a:r>
              <a:rPr lang="pt-BR" dirty="0" err="1" smtClean="0"/>
              <a:t>Tandem</a:t>
            </a:r>
            <a:r>
              <a:rPr lang="pt-BR" dirty="0" smtClean="0"/>
              <a:t> (MS-MS)</a:t>
            </a:r>
            <a:endParaRPr lang="pt-BR" dirty="0"/>
          </a:p>
        </p:txBody>
      </p:sp>
      <p:sp>
        <p:nvSpPr>
          <p:cNvPr id="3" name="Content Placeholder 2"/>
          <p:cNvSpPr>
            <a:spLocks noGrp="1"/>
          </p:cNvSpPr>
          <p:nvPr>
            <p:ph idx="1"/>
          </p:nvPr>
        </p:nvSpPr>
        <p:spPr>
          <a:xfrm>
            <a:off x="914400" y="1963738"/>
            <a:ext cx="7313613" cy="4056062"/>
          </a:xfrm>
        </p:spPr>
        <p:txBody>
          <a:bodyPr/>
          <a:lstStyle/>
          <a:p>
            <a:r>
              <a:rPr lang="pt-BR" dirty="0" smtClean="0"/>
              <a:t>Mais de um analisador</a:t>
            </a:r>
          </a:p>
          <a:p>
            <a:r>
              <a:rPr lang="pt-BR" dirty="0" smtClean="0"/>
              <a:t>Estudos de estrutura e </a:t>
            </a:r>
            <a:r>
              <a:rPr lang="pt-BR" dirty="0" err="1" smtClean="0"/>
              <a:t>sequenciamento</a:t>
            </a:r>
            <a:endParaRPr lang="pt-BR" dirty="0" smtClean="0"/>
          </a:p>
          <a:p>
            <a:r>
              <a:rPr lang="pt-BR" dirty="0" smtClean="0"/>
              <a:t>Quadrupolo-quadrupolo, quadrupolo-setor magnético e mais recentemente </a:t>
            </a:r>
            <a:r>
              <a:rPr lang="pt-BR" b="1" dirty="0" smtClean="0"/>
              <a:t>quadrupolo-tempo de vôo (</a:t>
            </a:r>
            <a:r>
              <a:rPr lang="pt-BR" b="1" dirty="0" err="1" smtClean="0"/>
              <a:t>Q-Tof</a:t>
            </a:r>
            <a:r>
              <a:rPr lang="pt-BR" b="1" dirty="0" smtClean="0"/>
              <a:t>)</a:t>
            </a:r>
            <a:endParaRPr lang="pt-B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Q-TOF</a:t>
            </a:r>
            <a:endParaRPr lang="pt-BR" dirty="0"/>
          </a:p>
        </p:txBody>
      </p:sp>
      <p:sp>
        <p:nvSpPr>
          <p:cNvPr id="3" name="Content Placeholder 2"/>
          <p:cNvSpPr>
            <a:spLocks noGrp="1"/>
          </p:cNvSpPr>
          <p:nvPr>
            <p:ph idx="1"/>
          </p:nvPr>
        </p:nvSpPr>
        <p:spPr/>
        <p:txBody>
          <a:bodyPr>
            <a:normAutofit fontScale="92500"/>
          </a:bodyPr>
          <a:lstStyle/>
          <a:p>
            <a:r>
              <a:rPr lang="pt-BR" dirty="0" smtClean="0"/>
              <a:t>Ionização – ESI (</a:t>
            </a:r>
            <a:r>
              <a:rPr lang="pt-BR" dirty="0" err="1" smtClean="0"/>
              <a:t>Electrospray</a:t>
            </a:r>
            <a:r>
              <a:rPr lang="pt-BR" dirty="0" smtClean="0"/>
              <a:t> </a:t>
            </a:r>
            <a:r>
              <a:rPr lang="pt-BR" dirty="0" err="1" smtClean="0"/>
              <a:t>Ionization</a:t>
            </a:r>
            <a:r>
              <a:rPr lang="pt-BR" dirty="0" smtClean="0"/>
              <a:t>)</a:t>
            </a:r>
          </a:p>
          <a:p>
            <a:endParaRPr lang="pt-BR" dirty="0" smtClean="0"/>
          </a:p>
          <a:p>
            <a:endParaRPr lang="pt-BR" dirty="0" smtClean="0"/>
          </a:p>
          <a:p>
            <a:endParaRPr lang="pt-BR" dirty="0" smtClean="0"/>
          </a:p>
          <a:p>
            <a:endParaRPr lang="pt-BR" dirty="0" smtClean="0"/>
          </a:p>
          <a:p>
            <a:endParaRPr lang="pt-BR" dirty="0" smtClean="0"/>
          </a:p>
          <a:p>
            <a:r>
              <a:rPr lang="pt-BR" dirty="0" smtClean="0"/>
              <a:t>Positiva ou Negativa - Calibração</a:t>
            </a:r>
          </a:p>
          <a:p>
            <a:pPr>
              <a:buNone/>
            </a:pPr>
            <a:endParaRPr lang="pt-BR" dirty="0" smtClean="0"/>
          </a:p>
          <a:p>
            <a:pPr>
              <a:buNone/>
            </a:pPr>
            <a:endParaRPr lang="pt-BR" dirty="0"/>
          </a:p>
        </p:txBody>
      </p:sp>
      <p:pic>
        <p:nvPicPr>
          <p:cNvPr id="4" name="Picture 3" descr="image006.jpg"/>
          <p:cNvPicPr>
            <a:picLocks noChangeAspect="1"/>
          </p:cNvPicPr>
          <p:nvPr/>
        </p:nvPicPr>
        <p:blipFill>
          <a:blip r:embed="rId3"/>
          <a:stretch>
            <a:fillRect/>
          </a:stretch>
        </p:blipFill>
        <p:spPr>
          <a:xfrm>
            <a:off x="990600" y="2362200"/>
            <a:ext cx="3676650" cy="2886075"/>
          </a:xfrm>
          <a:prstGeom prst="rect">
            <a:avLst/>
          </a:prstGeom>
        </p:spPr>
      </p:pic>
      <p:sp>
        <p:nvSpPr>
          <p:cNvPr id="5" name="Down Arrow 4"/>
          <p:cNvSpPr/>
          <p:nvPr/>
        </p:nvSpPr>
        <p:spPr>
          <a:xfrm>
            <a:off x="1905000" y="5715000"/>
            <a:ext cx="45719" cy="304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Down Arrow 5"/>
          <p:cNvSpPr/>
          <p:nvPr/>
        </p:nvSpPr>
        <p:spPr>
          <a:xfrm>
            <a:off x="3124200" y="5715000"/>
            <a:ext cx="45719" cy="304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7" name="TextBox 6"/>
          <p:cNvSpPr txBox="1"/>
          <p:nvPr/>
        </p:nvSpPr>
        <p:spPr>
          <a:xfrm>
            <a:off x="1295400" y="6096000"/>
            <a:ext cx="1219200" cy="646331"/>
          </a:xfrm>
          <a:prstGeom prst="rect">
            <a:avLst/>
          </a:prstGeom>
          <a:noFill/>
        </p:spPr>
        <p:txBody>
          <a:bodyPr wrap="square" rtlCol="0">
            <a:spAutoFit/>
          </a:bodyPr>
          <a:lstStyle/>
          <a:p>
            <a:r>
              <a:rPr lang="pt-BR" dirty="0" smtClean="0"/>
              <a:t>Proteínas e peptídeos</a:t>
            </a:r>
            <a:endParaRPr lang="pt-BR" dirty="0"/>
          </a:p>
        </p:txBody>
      </p:sp>
      <p:sp>
        <p:nvSpPr>
          <p:cNvPr id="8" name="TextBox 7"/>
          <p:cNvSpPr txBox="1"/>
          <p:nvPr/>
        </p:nvSpPr>
        <p:spPr>
          <a:xfrm>
            <a:off x="2590800" y="6135469"/>
            <a:ext cx="2209800" cy="646331"/>
          </a:xfrm>
          <a:prstGeom prst="rect">
            <a:avLst/>
          </a:prstGeom>
          <a:noFill/>
        </p:spPr>
        <p:txBody>
          <a:bodyPr wrap="square" rtlCol="0">
            <a:spAutoFit/>
          </a:bodyPr>
          <a:lstStyle/>
          <a:p>
            <a:r>
              <a:rPr lang="pt-BR" dirty="0" smtClean="0"/>
              <a:t>Sacarídeos e </a:t>
            </a:r>
            <a:r>
              <a:rPr lang="pt-BR" dirty="0" err="1" smtClean="0"/>
              <a:t>oligonucleotídeos</a:t>
            </a:r>
            <a:endParaRPr lang="pt-BR" dirty="0"/>
          </a:p>
        </p:txBody>
      </p:sp>
      <p:sp>
        <p:nvSpPr>
          <p:cNvPr id="9" name="TextBox 8"/>
          <p:cNvSpPr txBox="1"/>
          <p:nvPr/>
        </p:nvSpPr>
        <p:spPr>
          <a:xfrm>
            <a:off x="5429250" y="3200400"/>
            <a:ext cx="333375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pt-BR" dirty="0" smtClean="0"/>
              <a:t>Corrente elétrica – </a:t>
            </a:r>
            <a:r>
              <a:rPr lang="pt-BR" dirty="0"/>
              <a:t>A</a:t>
            </a:r>
            <a:r>
              <a:rPr lang="pt-BR" dirty="0" smtClean="0"/>
              <a:t>lta voltagem</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Quadrupolo</a:t>
            </a:r>
            <a:endParaRPr lang="pt-BR" dirty="0"/>
          </a:p>
        </p:txBody>
      </p:sp>
      <p:sp>
        <p:nvSpPr>
          <p:cNvPr id="3" name="Content Placeholder 2"/>
          <p:cNvSpPr>
            <a:spLocks noGrp="1"/>
          </p:cNvSpPr>
          <p:nvPr>
            <p:ph idx="1"/>
          </p:nvPr>
        </p:nvSpPr>
        <p:spPr/>
        <p:txBody>
          <a:bodyPr/>
          <a:lstStyle/>
          <a:p>
            <a:r>
              <a:rPr lang="pt-BR" dirty="0" smtClean="0"/>
              <a:t>Seleciona um tipo específico de íon</a:t>
            </a:r>
            <a:endParaRPr lang="pt-BR" dirty="0"/>
          </a:p>
        </p:txBody>
      </p:sp>
      <p:sp>
        <p:nvSpPr>
          <p:cNvPr id="4" name="Down Arrow 3"/>
          <p:cNvSpPr/>
          <p:nvPr/>
        </p:nvSpPr>
        <p:spPr>
          <a:xfrm>
            <a:off x="3657600" y="2209800"/>
            <a:ext cx="381000" cy="685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TextBox 5"/>
          <p:cNvSpPr txBox="1"/>
          <p:nvPr/>
        </p:nvSpPr>
        <p:spPr>
          <a:xfrm>
            <a:off x="2667000" y="2983468"/>
            <a:ext cx="2362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BR" dirty="0" smtClean="0"/>
              <a:t>Definido pelo usuário</a:t>
            </a:r>
            <a:endParaRPr lang="pt-BR" dirty="0"/>
          </a:p>
        </p:txBody>
      </p:sp>
      <p:sp>
        <p:nvSpPr>
          <p:cNvPr id="7" name="Down Arrow 6"/>
          <p:cNvSpPr/>
          <p:nvPr/>
        </p:nvSpPr>
        <p:spPr>
          <a:xfrm>
            <a:off x="3657600" y="3505200"/>
            <a:ext cx="381000" cy="685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8" name="TextBox 7"/>
          <p:cNvSpPr txBox="1"/>
          <p:nvPr/>
        </p:nvSpPr>
        <p:spPr>
          <a:xfrm>
            <a:off x="2286000" y="4355068"/>
            <a:ext cx="3352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BR" dirty="0" smtClean="0"/>
              <a:t>Enviado para a célula de colisão</a:t>
            </a:r>
            <a:endParaRPr lang="pt-BR" dirty="0"/>
          </a:p>
        </p:txBody>
      </p:sp>
      <p:sp>
        <p:nvSpPr>
          <p:cNvPr id="9" name="Down Arrow 8"/>
          <p:cNvSpPr/>
          <p:nvPr/>
        </p:nvSpPr>
        <p:spPr>
          <a:xfrm>
            <a:off x="3657600" y="4876800"/>
            <a:ext cx="381000" cy="685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0" name="TextBox 9"/>
          <p:cNvSpPr txBox="1"/>
          <p:nvPr/>
        </p:nvSpPr>
        <p:spPr>
          <a:xfrm>
            <a:off x="3048000" y="5650468"/>
            <a:ext cx="1600200" cy="369332"/>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BR" dirty="0" smtClean="0"/>
              <a:t>MS/MS </a:t>
            </a:r>
            <a:r>
              <a:rPr lang="pt-BR" dirty="0" err="1" smtClean="0"/>
              <a:t>Mode</a:t>
            </a:r>
            <a:endParaRPr lang="pt-BR" dirty="0"/>
          </a:p>
        </p:txBody>
      </p:sp>
      <p:pic>
        <p:nvPicPr>
          <p:cNvPr id="11" name="Picture 10" descr="Quadrupole_en.gif"/>
          <p:cNvPicPr>
            <a:picLocks noChangeAspect="1"/>
          </p:cNvPicPr>
          <p:nvPr/>
        </p:nvPicPr>
        <p:blipFill>
          <a:blip r:embed="rId2"/>
          <a:stretch>
            <a:fillRect/>
          </a:stretch>
        </p:blipFill>
        <p:spPr>
          <a:xfrm>
            <a:off x="5029200" y="2438400"/>
            <a:ext cx="3479800" cy="147021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Quadrupolo</a:t>
            </a:r>
            <a:endParaRPr lang="pt-BR" dirty="0"/>
          </a:p>
        </p:txBody>
      </p:sp>
      <p:sp>
        <p:nvSpPr>
          <p:cNvPr id="3" name="Content Placeholder 2"/>
          <p:cNvSpPr>
            <a:spLocks noGrp="1"/>
          </p:cNvSpPr>
          <p:nvPr>
            <p:ph idx="1"/>
          </p:nvPr>
        </p:nvSpPr>
        <p:spPr/>
        <p:txBody>
          <a:bodyPr/>
          <a:lstStyle/>
          <a:p>
            <a:r>
              <a:rPr lang="pt-BR" dirty="0" smtClean="0"/>
              <a:t>Focaliza os íons, mas não ocorre a seleção dos íons</a:t>
            </a:r>
            <a:endParaRPr lang="pt-BR" dirty="0"/>
          </a:p>
        </p:txBody>
      </p:sp>
      <p:sp>
        <p:nvSpPr>
          <p:cNvPr id="7" name="Down Arrow 6"/>
          <p:cNvSpPr/>
          <p:nvPr/>
        </p:nvSpPr>
        <p:spPr>
          <a:xfrm>
            <a:off x="3657600" y="2362200"/>
            <a:ext cx="381000" cy="9906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8" name="TextBox 7"/>
          <p:cNvSpPr txBox="1"/>
          <p:nvPr/>
        </p:nvSpPr>
        <p:spPr>
          <a:xfrm>
            <a:off x="1828800" y="3505200"/>
            <a:ext cx="41910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BR" dirty="0" smtClean="0"/>
              <a:t>Enviado para a célula de colisão (passagem)</a:t>
            </a:r>
            <a:endParaRPr lang="pt-BR" dirty="0"/>
          </a:p>
        </p:txBody>
      </p:sp>
      <p:sp>
        <p:nvSpPr>
          <p:cNvPr id="9" name="Down Arrow 8"/>
          <p:cNvSpPr/>
          <p:nvPr/>
        </p:nvSpPr>
        <p:spPr>
          <a:xfrm>
            <a:off x="3657600" y="4038600"/>
            <a:ext cx="381000" cy="1066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0" name="TextBox 9"/>
          <p:cNvSpPr txBox="1"/>
          <p:nvPr/>
        </p:nvSpPr>
        <p:spPr>
          <a:xfrm>
            <a:off x="3048000" y="5410200"/>
            <a:ext cx="1600200" cy="369332"/>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t-BR" dirty="0" smtClean="0"/>
              <a:t>    MS </a:t>
            </a:r>
            <a:r>
              <a:rPr lang="pt-BR" dirty="0" err="1" smtClean="0"/>
              <a:t>Mode</a:t>
            </a:r>
            <a:r>
              <a:rPr lang="pt-BR" dirty="0" smtClean="0"/>
              <a:t>  </a:t>
            </a: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3940</TotalTime>
  <Words>859</Words>
  <Application>Microsoft Macintosh PowerPoint</Application>
  <PresentationFormat>On-screen Show (4:3)</PresentationFormat>
  <Paragraphs>88</Paragraphs>
  <Slides>17</Slides>
  <Notes>2</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Inkwell</vt:lpstr>
      <vt:lpstr>Q-TOF – Conceitos e Método</vt:lpstr>
      <vt:lpstr>Espectrometria de Massa</vt:lpstr>
      <vt:lpstr>Espectrometria de Massa</vt:lpstr>
      <vt:lpstr>Espectrômetros de Massa</vt:lpstr>
      <vt:lpstr>Slide 5</vt:lpstr>
      <vt:lpstr>Espectrômetros em Tandem (MS-MS)</vt:lpstr>
      <vt:lpstr>Q-TOF</vt:lpstr>
      <vt:lpstr>Quadrupolo</vt:lpstr>
      <vt:lpstr>Quadrupolo</vt:lpstr>
      <vt:lpstr>Célula de Colisão (MS/MS Mode)</vt:lpstr>
      <vt:lpstr>Célula de Colisão (MS Mode)</vt:lpstr>
      <vt:lpstr>Time of Flight (TOF)</vt:lpstr>
      <vt:lpstr>Detector</vt:lpstr>
      <vt:lpstr>Q-TOF</vt:lpstr>
      <vt:lpstr>Q-TOF</vt:lpstr>
      <vt:lpstr>Q-TOF</vt:lpstr>
      <vt:lpstr>Obrigado!</vt:lpstr>
    </vt:vector>
  </TitlesOfParts>
  <Company>LIKA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Rafael Guimarães</dc:creator>
  <cp:lastModifiedBy>Rafael Guimarães</cp:lastModifiedBy>
  <cp:revision>39</cp:revision>
  <dcterms:created xsi:type="dcterms:W3CDTF">2009-12-02T02:18:20Z</dcterms:created>
  <dcterms:modified xsi:type="dcterms:W3CDTF">2009-12-02T12:04:09Z</dcterms:modified>
</cp:coreProperties>
</file>