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77" r:id="rId5"/>
    <p:sldId id="260" r:id="rId6"/>
    <p:sldId id="259" r:id="rId7"/>
    <p:sldId id="261" r:id="rId8"/>
    <p:sldId id="262" r:id="rId9"/>
    <p:sldId id="264" r:id="rId10"/>
    <p:sldId id="263" r:id="rId11"/>
    <p:sldId id="279" r:id="rId12"/>
    <p:sldId id="280" r:id="rId13"/>
    <p:sldId id="267" r:id="rId14"/>
    <p:sldId id="266" r:id="rId15"/>
    <p:sldId id="299" r:id="rId16"/>
    <p:sldId id="268" r:id="rId17"/>
    <p:sldId id="270" r:id="rId18"/>
    <p:sldId id="269" r:id="rId19"/>
    <p:sldId id="298" r:id="rId20"/>
    <p:sldId id="300" r:id="rId21"/>
    <p:sldId id="295" r:id="rId22"/>
    <p:sldId id="297" r:id="rId23"/>
    <p:sldId id="271" r:id="rId24"/>
    <p:sldId id="272" r:id="rId25"/>
    <p:sldId id="273" r:id="rId26"/>
    <p:sldId id="274" r:id="rId27"/>
    <p:sldId id="275" r:id="rId28"/>
    <p:sldId id="285" r:id="rId29"/>
    <p:sldId id="278" r:id="rId30"/>
    <p:sldId id="283" r:id="rId31"/>
    <p:sldId id="281" r:id="rId32"/>
    <p:sldId id="284" r:id="rId33"/>
    <p:sldId id="292" r:id="rId34"/>
    <p:sldId id="293" r:id="rId35"/>
    <p:sldId id="291" r:id="rId36"/>
    <p:sldId id="276" r:id="rId37"/>
    <p:sldId id="301" r:id="rId38"/>
    <p:sldId id="286" r:id="rId39"/>
    <p:sldId id="288" r:id="rId40"/>
    <p:sldId id="287" r:id="rId41"/>
    <p:sldId id="289" r:id="rId4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258169-7C64-4564-903B-2548F41B5E57}" type="datetimeFigureOut">
              <a:rPr lang="pt-BR" smtClean="0"/>
              <a:pPr/>
              <a:t>03/10/2009</a:t>
            </a:fld>
            <a:endParaRPr lang="pt-B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AA88C-5818-44D0-91B4-760197FD6C73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258169-7C64-4564-903B-2548F41B5E57}" type="datetimeFigureOut">
              <a:rPr lang="pt-BR" smtClean="0"/>
              <a:pPr/>
              <a:t>03/10/2009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AA88C-5818-44D0-91B4-760197FD6C73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258169-7C64-4564-903B-2548F41B5E57}" type="datetimeFigureOut">
              <a:rPr lang="pt-BR" smtClean="0"/>
              <a:pPr/>
              <a:t>03/10/2009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AA88C-5818-44D0-91B4-760197FD6C73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258169-7C64-4564-903B-2548F41B5E57}" type="datetimeFigureOut">
              <a:rPr lang="pt-BR" smtClean="0"/>
              <a:pPr/>
              <a:t>03/10/2009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AA88C-5818-44D0-91B4-760197FD6C73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258169-7C64-4564-903B-2548F41B5E57}" type="datetimeFigureOut">
              <a:rPr lang="pt-BR" smtClean="0"/>
              <a:pPr/>
              <a:t>03/10/2009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AA88C-5818-44D0-91B4-760197FD6C73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258169-7C64-4564-903B-2548F41B5E57}" type="datetimeFigureOut">
              <a:rPr lang="pt-BR" smtClean="0"/>
              <a:pPr/>
              <a:t>03/10/2009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AA88C-5818-44D0-91B4-760197FD6C73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258169-7C64-4564-903B-2548F41B5E57}" type="datetimeFigureOut">
              <a:rPr lang="pt-BR" smtClean="0"/>
              <a:pPr/>
              <a:t>03/10/2009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AA88C-5818-44D0-91B4-760197FD6C73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258169-7C64-4564-903B-2548F41B5E57}" type="datetimeFigureOut">
              <a:rPr lang="pt-BR" smtClean="0"/>
              <a:pPr/>
              <a:t>03/10/2009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AA88C-5818-44D0-91B4-760197FD6C73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258169-7C64-4564-903B-2548F41B5E57}" type="datetimeFigureOut">
              <a:rPr lang="pt-BR" smtClean="0"/>
              <a:pPr/>
              <a:t>03/10/2009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AA88C-5818-44D0-91B4-760197FD6C73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258169-7C64-4564-903B-2548F41B5E57}" type="datetimeFigureOut">
              <a:rPr lang="pt-BR" smtClean="0"/>
              <a:pPr/>
              <a:t>03/10/2009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AA88C-5818-44D0-91B4-760197FD6C73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6258169-7C64-4564-903B-2548F41B5E57}" type="datetimeFigureOut">
              <a:rPr lang="pt-BR" smtClean="0"/>
              <a:pPr/>
              <a:t>03/10/2009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DCAA88C-5818-44D0-91B4-760197FD6C73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6258169-7C64-4564-903B-2548F41B5E57}" type="datetimeFigureOut">
              <a:rPr lang="pt-BR" smtClean="0"/>
              <a:pPr/>
              <a:t>03/10/2009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DCAA88C-5818-44D0-91B4-760197FD6C73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214686"/>
            <a:ext cx="7943880" cy="342902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pt-BR" dirty="0" smtClean="0"/>
              <a:t>Cortisol e sua influência na reprodução</a:t>
            </a:r>
            <a:br>
              <a:rPr lang="pt-BR" dirty="0" smtClean="0"/>
            </a:br>
            <a:r>
              <a:rPr lang="pt-BR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Aletheia</a:t>
            </a:r>
            <a:r>
              <a:rPr lang="pt-B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Souza</a:t>
            </a:r>
            <a:r>
              <a:rPr lang="pt-BR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/>
            </a:r>
            <a:br>
              <a:rPr lang="pt-BR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pt-BR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doutoranda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1460"/>
            <a:ext cx="7772400" cy="914400"/>
          </a:xfrm>
        </p:spPr>
        <p:txBody>
          <a:bodyPr/>
          <a:lstStyle/>
          <a:p>
            <a:r>
              <a:rPr lang="pt-BR" dirty="0" err="1" smtClean="0"/>
              <a:t>Sindrome</a:t>
            </a:r>
            <a:r>
              <a:rPr lang="pt-BR" dirty="0" smtClean="0"/>
              <a:t> geral de adaptação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857364"/>
            <a:ext cx="8786874" cy="4786346"/>
          </a:xfrm>
        </p:spPr>
        <p:txBody>
          <a:bodyPr>
            <a:normAutofit/>
          </a:bodyPr>
          <a:lstStyle/>
          <a:p>
            <a:pPr marL="582930" indent="-514350">
              <a:lnSpc>
                <a:spcPct val="250000"/>
              </a:lnSpc>
              <a:buFont typeface="+mj-lt"/>
              <a:buAutoNum type="arabicPeriod"/>
            </a:pPr>
            <a:r>
              <a:rPr lang="pt-BR" dirty="0" smtClean="0"/>
              <a:t>Reação de alarme geral do organismo quando confrontado a uma situação critica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15140" y="614364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Selye</a:t>
            </a:r>
            <a:r>
              <a:rPr lang="pt-BR" dirty="0" smtClean="0"/>
              <a:t>, 1937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1414"/>
            <a:ext cx="7772400" cy="914400"/>
          </a:xfrm>
        </p:spPr>
        <p:txBody>
          <a:bodyPr/>
          <a:lstStyle/>
          <a:p>
            <a:r>
              <a:rPr lang="pt-BR" dirty="0" err="1" smtClean="0"/>
              <a:t>Sindrome</a:t>
            </a:r>
            <a:r>
              <a:rPr lang="pt-BR" dirty="0" smtClean="0"/>
              <a:t> geral de adaptação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786874" cy="5357850"/>
          </a:xfrm>
        </p:spPr>
        <p:txBody>
          <a:bodyPr>
            <a:normAutofit/>
          </a:bodyPr>
          <a:lstStyle/>
          <a:p>
            <a:pPr marL="582930" indent="-514350">
              <a:lnSpc>
                <a:spcPct val="250000"/>
              </a:lnSpc>
              <a:buFont typeface="+mj-lt"/>
              <a:buAutoNum type="arabicPeriod"/>
            </a:pPr>
            <a:r>
              <a:rPr lang="pt-BR" sz="2000" dirty="0" smtClean="0"/>
              <a:t>Alarme geral </a:t>
            </a:r>
          </a:p>
          <a:p>
            <a:pPr marL="582930" indent="-514350">
              <a:lnSpc>
                <a:spcPct val="250000"/>
              </a:lnSpc>
              <a:buFont typeface="+mj-lt"/>
              <a:buAutoNum type="arabicPeriod"/>
            </a:pPr>
            <a:r>
              <a:rPr lang="pt-BR" dirty="0" smtClean="0"/>
              <a:t>Fase de </a:t>
            </a:r>
            <a:r>
              <a:rPr lang="pt-BR" dirty="0" err="1" smtClean="0"/>
              <a:t>resistencia</a:t>
            </a:r>
            <a:r>
              <a:rPr lang="pt-BR" dirty="0" smtClean="0"/>
              <a:t> </a:t>
            </a:r>
          </a:p>
          <a:p>
            <a:pPr marL="912114" lvl="1" indent="-514350">
              <a:lnSpc>
                <a:spcPct val="250000"/>
              </a:lnSpc>
            </a:pPr>
            <a:r>
              <a:rPr lang="pt-BR" dirty="0" smtClean="0"/>
              <a:t>Inicio do processo de adaptação ao agente</a:t>
            </a:r>
          </a:p>
          <a:p>
            <a:pPr marL="912114" lvl="1" indent="-514350">
              <a:lnSpc>
                <a:spcPct val="250000"/>
              </a:lnSpc>
            </a:pPr>
            <a:r>
              <a:rPr lang="pt-BR" dirty="0" smtClean="0"/>
              <a:t>Organismo tenta restaurar a </a:t>
            </a:r>
            <a:r>
              <a:rPr lang="pt-BR" dirty="0" err="1" smtClean="0"/>
              <a:t>homeostasia</a:t>
            </a:r>
            <a:endParaRPr lang="pt-B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715140" y="614364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Selye</a:t>
            </a:r>
            <a:r>
              <a:rPr lang="pt-BR" dirty="0" smtClean="0"/>
              <a:t>, 1937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1414"/>
            <a:ext cx="7772400" cy="642942"/>
          </a:xfrm>
        </p:spPr>
        <p:txBody>
          <a:bodyPr/>
          <a:lstStyle/>
          <a:p>
            <a:r>
              <a:rPr lang="pt-BR" dirty="0" err="1" smtClean="0"/>
              <a:t>Sindrome</a:t>
            </a:r>
            <a:r>
              <a:rPr lang="pt-BR" dirty="0" smtClean="0"/>
              <a:t> geral de adaptação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86874" cy="5715040"/>
          </a:xfrm>
        </p:spPr>
        <p:txBody>
          <a:bodyPr>
            <a:normAutofit fontScale="92500" lnSpcReduction="10000"/>
          </a:bodyPr>
          <a:lstStyle/>
          <a:p>
            <a:pPr marL="582930" indent="-514350">
              <a:lnSpc>
                <a:spcPct val="150000"/>
              </a:lnSpc>
              <a:buFont typeface="+mj-lt"/>
              <a:buAutoNum type="arabicPeriod"/>
            </a:pPr>
            <a:r>
              <a:rPr lang="pt-BR" sz="1900" dirty="0" smtClean="0"/>
              <a:t>Alarme geral </a:t>
            </a:r>
          </a:p>
          <a:p>
            <a:pPr marL="582930" indent="-514350">
              <a:lnSpc>
                <a:spcPct val="150000"/>
              </a:lnSpc>
              <a:buFont typeface="+mj-lt"/>
              <a:buAutoNum type="arabicPeriod"/>
            </a:pPr>
            <a:r>
              <a:rPr lang="pt-BR" sz="1900" dirty="0" smtClean="0"/>
              <a:t>Fase de </a:t>
            </a:r>
            <a:r>
              <a:rPr lang="pt-BR" sz="1900" dirty="0" err="1" smtClean="0"/>
              <a:t>resistencia</a:t>
            </a:r>
            <a:endParaRPr lang="pt-BR" sz="1900" dirty="0" smtClean="0"/>
          </a:p>
          <a:p>
            <a:pPr marL="582930" indent="-514350">
              <a:lnSpc>
                <a:spcPct val="150000"/>
              </a:lnSpc>
              <a:buFont typeface="+mj-lt"/>
              <a:buAutoNum type="arabicPeriod"/>
            </a:pPr>
            <a:r>
              <a:rPr lang="pt-BR" dirty="0" smtClean="0"/>
              <a:t>Fase de exaustão</a:t>
            </a:r>
          </a:p>
          <a:p>
            <a:pPr marL="912114" lvl="1" indent="-514350">
              <a:lnSpc>
                <a:spcPct val="150000"/>
              </a:lnSpc>
            </a:pPr>
            <a:r>
              <a:rPr lang="pt-BR" dirty="0" smtClean="0"/>
              <a:t>O individuo perderia a capacidade de reagir</a:t>
            </a:r>
          </a:p>
          <a:p>
            <a:pPr marL="912114" lvl="1" indent="-514350">
              <a:lnSpc>
                <a:spcPct val="150000"/>
              </a:lnSpc>
            </a:pPr>
            <a:r>
              <a:rPr lang="pt-BR" dirty="0" smtClean="0"/>
              <a:t>Desvio de energia</a:t>
            </a:r>
          </a:p>
          <a:p>
            <a:pPr marL="1168146" lvl="2" indent="-514350">
              <a:lnSpc>
                <a:spcPct val="150000"/>
              </a:lnSpc>
            </a:pPr>
            <a:r>
              <a:rPr lang="pt-BR" dirty="0" smtClean="0"/>
              <a:t>Reprodução</a:t>
            </a:r>
          </a:p>
          <a:p>
            <a:pPr marL="1168146" lvl="2" indent="-514350">
              <a:lnSpc>
                <a:spcPct val="150000"/>
              </a:lnSpc>
            </a:pPr>
            <a:r>
              <a:rPr lang="pt-BR" dirty="0" smtClean="0"/>
              <a:t>Resposta imune</a:t>
            </a:r>
          </a:p>
          <a:p>
            <a:pPr marL="1168146" lvl="2" indent="-514350">
              <a:lnSpc>
                <a:spcPct val="150000"/>
              </a:lnSpc>
            </a:pPr>
            <a:r>
              <a:rPr lang="pt-BR" dirty="0" smtClean="0"/>
              <a:t>Crescimento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  Alterações </a:t>
            </a:r>
            <a:r>
              <a:rPr lang="pt-BR" dirty="0" err="1" smtClean="0"/>
              <a:t>organicas</a:t>
            </a:r>
            <a:endParaRPr lang="pt-BR" dirty="0" smtClean="0"/>
          </a:p>
          <a:p>
            <a:pPr lvl="2">
              <a:lnSpc>
                <a:spcPct val="150000"/>
              </a:lnSpc>
            </a:pPr>
            <a:r>
              <a:rPr lang="pt-BR" dirty="0" err="1" smtClean="0"/>
              <a:t>Falencia</a:t>
            </a:r>
            <a:r>
              <a:rPr lang="pt-BR" dirty="0" smtClean="0"/>
              <a:t> dos </a:t>
            </a:r>
            <a:r>
              <a:rPr lang="pt-BR" dirty="0" err="1" smtClean="0"/>
              <a:t>orgãos</a:t>
            </a:r>
            <a:r>
              <a:rPr lang="pt-BR" dirty="0" smtClean="0"/>
              <a:t>, morte</a:t>
            </a:r>
            <a:endParaRPr lang="pt-BR" dirty="0"/>
          </a:p>
        </p:txBody>
      </p:sp>
      <p:sp>
        <p:nvSpPr>
          <p:cNvPr id="4" name="TextBox 3"/>
          <p:cNvSpPr txBox="1"/>
          <p:nvPr/>
        </p:nvSpPr>
        <p:spPr>
          <a:xfrm>
            <a:off x="6715140" y="614364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Selye</a:t>
            </a:r>
            <a:r>
              <a:rPr lang="pt-BR" dirty="0" smtClean="0"/>
              <a:t>, 1937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Reprodução X Estresse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844" y="1770501"/>
            <a:ext cx="3929090" cy="4525963"/>
          </a:xfrm>
        </p:spPr>
        <p:txBody>
          <a:bodyPr/>
          <a:lstStyle/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Transmissão de genes para a </a:t>
            </a:r>
            <a:r>
              <a:rPr lang="pt-BR" dirty="0" err="1" smtClean="0"/>
              <a:t>proxima</a:t>
            </a:r>
            <a:r>
              <a:rPr lang="pt-BR" dirty="0" smtClean="0"/>
              <a:t> geração 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9256" y="1770501"/>
            <a:ext cx="3571900" cy="4525963"/>
          </a:xfrm>
        </p:spPr>
        <p:txBody>
          <a:bodyPr/>
          <a:lstStyle/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Condições adversas</a:t>
            </a:r>
          </a:p>
          <a:p>
            <a:endParaRPr lang="pt-BR" dirty="0"/>
          </a:p>
        </p:txBody>
      </p:sp>
      <p:sp>
        <p:nvSpPr>
          <p:cNvPr id="5" name="TextBox 4"/>
          <p:cNvSpPr txBox="1"/>
          <p:nvPr/>
        </p:nvSpPr>
        <p:spPr>
          <a:xfrm>
            <a:off x="4286248" y="2214554"/>
            <a:ext cx="11430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600" dirty="0" smtClean="0"/>
              <a:t>X</a:t>
            </a:r>
            <a:endParaRPr lang="pt-BR" sz="9600" dirty="0"/>
          </a:p>
        </p:txBody>
      </p:sp>
      <p:sp>
        <p:nvSpPr>
          <p:cNvPr id="8" name="Wave 7"/>
          <p:cNvSpPr/>
          <p:nvPr/>
        </p:nvSpPr>
        <p:spPr>
          <a:xfrm>
            <a:off x="142876" y="1857364"/>
            <a:ext cx="4214810" cy="2428892"/>
          </a:xfrm>
          <a:prstGeom prst="wav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Double Wave 8"/>
          <p:cNvSpPr/>
          <p:nvPr/>
        </p:nvSpPr>
        <p:spPr>
          <a:xfrm>
            <a:off x="5500694" y="2500306"/>
            <a:ext cx="3143272" cy="1357322"/>
          </a:xfrm>
          <a:prstGeom prst="doubleWave">
            <a:avLst/>
          </a:prstGeom>
          <a:noFill/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urved Right Arrow 9"/>
          <p:cNvSpPr/>
          <p:nvPr/>
        </p:nvSpPr>
        <p:spPr>
          <a:xfrm>
            <a:off x="714348" y="4071942"/>
            <a:ext cx="1214446" cy="2000264"/>
          </a:xfrm>
          <a:prstGeom prst="curvedRightArrow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1" name="Curved Left Arrow 10"/>
          <p:cNvSpPr/>
          <p:nvPr/>
        </p:nvSpPr>
        <p:spPr>
          <a:xfrm>
            <a:off x="6572264" y="4143380"/>
            <a:ext cx="1000132" cy="2000264"/>
          </a:xfrm>
          <a:prstGeom prst="curvedLeftArrow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14612" y="5487431"/>
            <a:ext cx="314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REPRODUÇÃO </a:t>
            </a:r>
            <a:endParaRPr lang="pt-BR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6929454" y="6345816"/>
            <a:ext cx="2214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Dobson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al., 2003</a:t>
            </a:r>
            <a:endParaRPr lang="pt-BR" dirty="0"/>
          </a:p>
        </p:txBody>
      </p:sp>
      <p:sp>
        <p:nvSpPr>
          <p:cNvPr id="13" name="&quot;No&quot; Symbol 12"/>
          <p:cNvSpPr/>
          <p:nvPr/>
        </p:nvSpPr>
        <p:spPr>
          <a:xfrm>
            <a:off x="3214678" y="4786322"/>
            <a:ext cx="2000264" cy="1857388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-24"/>
            <a:ext cx="7772400" cy="914400"/>
          </a:xfrm>
        </p:spPr>
        <p:txBody>
          <a:bodyPr/>
          <a:lstStyle/>
          <a:p>
            <a:r>
              <a:rPr lang="pt-BR" dirty="0" smtClean="0"/>
              <a:t>Percepção do estimulo estressante</a:t>
            </a:r>
            <a:endParaRPr lang="pt-BR" dirty="0"/>
          </a:p>
        </p:txBody>
      </p:sp>
      <p:pic>
        <p:nvPicPr>
          <p:cNvPr id="4" name="Content Placeholder 3" descr="stres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714356"/>
            <a:ext cx="6572296" cy="5971026"/>
          </a:xfrm>
        </p:spPr>
      </p:pic>
      <p:sp>
        <p:nvSpPr>
          <p:cNvPr id="6" name="Rectangle 5"/>
          <p:cNvSpPr/>
          <p:nvPr/>
        </p:nvSpPr>
        <p:spPr>
          <a:xfrm>
            <a:off x="1214414" y="1500174"/>
            <a:ext cx="1000132" cy="42862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estresse</a:t>
            </a:r>
            <a:endParaRPr lang="pt-B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571736" y="1500174"/>
            <a:ext cx="214314" cy="2143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/>
          <p:cNvSpPr txBox="1"/>
          <p:nvPr/>
        </p:nvSpPr>
        <p:spPr>
          <a:xfrm>
            <a:off x="2500298" y="141659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+</a:t>
            </a:r>
            <a:endParaRPr lang="pt-B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14942" y="414338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-</a:t>
            </a:r>
            <a:endParaRPr lang="pt-BR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572000" y="2428868"/>
            <a:ext cx="285752" cy="28575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Oval 15"/>
          <p:cNvSpPr/>
          <p:nvPr/>
        </p:nvSpPr>
        <p:spPr>
          <a:xfrm>
            <a:off x="5214942" y="4143380"/>
            <a:ext cx="285752" cy="28575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Oval 16"/>
          <p:cNvSpPr/>
          <p:nvPr/>
        </p:nvSpPr>
        <p:spPr>
          <a:xfrm>
            <a:off x="5429256" y="5643578"/>
            <a:ext cx="285752" cy="28575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TextBox 20"/>
          <p:cNvSpPr txBox="1"/>
          <p:nvPr/>
        </p:nvSpPr>
        <p:spPr>
          <a:xfrm>
            <a:off x="5438780" y="5631436"/>
            <a:ext cx="41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>
                    <a:lumMod val="95000"/>
                    <a:lumOff val="5000"/>
                  </a:schemeClr>
                </a:solidFill>
              </a:rPr>
              <a:t>+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572000" y="2357430"/>
            <a:ext cx="41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>
                    <a:lumMod val="95000"/>
                    <a:lumOff val="5000"/>
                  </a:schemeClr>
                </a:solidFill>
              </a:rPr>
              <a:t>+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929058" y="5857892"/>
            <a:ext cx="1071570" cy="5715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TextBox 25"/>
          <p:cNvSpPr txBox="1"/>
          <p:nvPr/>
        </p:nvSpPr>
        <p:spPr>
          <a:xfrm>
            <a:off x="3857620" y="5786454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Efeitos </a:t>
            </a:r>
            <a:r>
              <a:rPr lang="pt-BR" sz="1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metabolicos</a:t>
            </a:r>
            <a:endParaRPr lang="pt-BR" sz="1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6858016" y="2357430"/>
            <a:ext cx="357190" cy="42862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/>
          <p:cNvSpPr/>
          <p:nvPr/>
        </p:nvSpPr>
        <p:spPr>
          <a:xfrm>
            <a:off x="5715008" y="1285860"/>
            <a:ext cx="1214446" cy="335758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ctangle 29"/>
          <p:cNvSpPr/>
          <p:nvPr/>
        </p:nvSpPr>
        <p:spPr>
          <a:xfrm>
            <a:off x="1428728" y="2571744"/>
            <a:ext cx="1214446" cy="378621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Oval 30"/>
          <p:cNvSpPr/>
          <p:nvPr/>
        </p:nvSpPr>
        <p:spPr>
          <a:xfrm>
            <a:off x="1500166" y="1928802"/>
            <a:ext cx="357190" cy="100013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Rounded Rectangle 31"/>
          <p:cNvSpPr/>
          <p:nvPr/>
        </p:nvSpPr>
        <p:spPr>
          <a:xfrm>
            <a:off x="5643570" y="1285860"/>
            <a:ext cx="214314" cy="500066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Flowchart: Data 33"/>
          <p:cNvSpPr/>
          <p:nvPr/>
        </p:nvSpPr>
        <p:spPr>
          <a:xfrm>
            <a:off x="5143504" y="4500570"/>
            <a:ext cx="714380" cy="357190"/>
          </a:xfrm>
          <a:prstGeom prst="flowChartInputOutpu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Oval 34"/>
          <p:cNvSpPr/>
          <p:nvPr/>
        </p:nvSpPr>
        <p:spPr>
          <a:xfrm>
            <a:off x="4929190" y="4857760"/>
            <a:ext cx="357190" cy="21431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Oval 35"/>
          <p:cNvSpPr/>
          <p:nvPr/>
        </p:nvSpPr>
        <p:spPr>
          <a:xfrm>
            <a:off x="4929190" y="3786190"/>
            <a:ext cx="357190" cy="1143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Oval 36"/>
          <p:cNvSpPr/>
          <p:nvPr/>
        </p:nvSpPr>
        <p:spPr>
          <a:xfrm>
            <a:off x="4786314" y="3714752"/>
            <a:ext cx="357190" cy="35719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Oval 37"/>
          <p:cNvSpPr/>
          <p:nvPr/>
        </p:nvSpPr>
        <p:spPr>
          <a:xfrm>
            <a:off x="4786314" y="4643446"/>
            <a:ext cx="428628" cy="35719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Oval 38"/>
          <p:cNvSpPr/>
          <p:nvPr/>
        </p:nvSpPr>
        <p:spPr>
          <a:xfrm>
            <a:off x="2500298" y="5500702"/>
            <a:ext cx="1357322" cy="107157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TextBox 39"/>
          <p:cNvSpPr txBox="1"/>
          <p:nvPr/>
        </p:nvSpPr>
        <p:spPr>
          <a:xfrm>
            <a:off x="4572000" y="4071942"/>
            <a:ext cx="41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>
                    <a:lumMod val="95000"/>
                    <a:lumOff val="5000"/>
                  </a:schemeClr>
                </a:solidFill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Estresse X Reprodução na fêmea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83560"/>
            <a:ext cx="7929618" cy="4572000"/>
          </a:xfrm>
        </p:spPr>
        <p:txBody>
          <a:bodyPr/>
          <a:lstStyle/>
          <a:p>
            <a:r>
              <a:rPr lang="pt-BR" dirty="0" smtClean="0"/>
              <a:t>Estresse na fêmea leva a uma serie de sintomas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Quais???????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059548"/>
          </a:xfrm>
        </p:spPr>
        <p:txBody>
          <a:bodyPr/>
          <a:lstStyle/>
          <a:p>
            <a:r>
              <a:rPr lang="pt-BR" dirty="0" smtClean="0"/>
              <a:t>Estresse X Reprodução na fêmea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783560"/>
            <a:ext cx="8329642" cy="4788712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pt-BR" dirty="0" smtClean="0"/>
              <a:t>Crescimento folicular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Cortisol elevado</a:t>
            </a:r>
          </a:p>
          <a:p>
            <a:pPr lvl="2">
              <a:lnSpc>
                <a:spcPct val="200000"/>
              </a:lnSpc>
            </a:pPr>
            <a:r>
              <a:rPr lang="pt-BR" dirty="0" smtClean="0"/>
              <a:t>Inibição do crescimento folicular</a:t>
            </a:r>
          </a:p>
          <a:p>
            <a:pPr lvl="2">
              <a:lnSpc>
                <a:spcPct val="200000"/>
              </a:lnSpc>
            </a:pPr>
            <a:r>
              <a:rPr lang="pt-BR" dirty="0" smtClean="0"/>
              <a:t>Inibição do pique de LH</a:t>
            </a:r>
          </a:p>
          <a:p>
            <a:pPr lvl="3">
              <a:lnSpc>
                <a:spcPct val="200000"/>
              </a:lnSpc>
            </a:pPr>
            <a:r>
              <a:rPr lang="pt-BR" dirty="0" err="1" smtClean="0"/>
              <a:t>Ovario</a:t>
            </a:r>
            <a:r>
              <a:rPr lang="pt-BR" dirty="0" smtClean="0"/>
              <a:t> </a:t>
            </a:r>
            <a:r>
              <a:rPr lang="pt-BR" dirty="0" err="1" smtClean="0"/>
              <a:t>anovulatorio</a:t>
            </a:r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5" name="TextBox 4"/>
          <p:cNvSpPr txBox="1"/>
          <p:nvPr/>
        </p:nvSpPr>
        <p:spPr>
          <a:xfrm>
            <a:off x="6786578" y="6143644"/>
            <a:ext cx="22883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Einarsson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al., 2008</a:t>
            </a:r>
          </a:p>
          <a:p>
            <a:r>
              <a:rPr lang="pt-BR" dirty="0" smtClean="0"/>
              <a:t>Brandt </a:t>
            </a:r>
            <a:r>
              <a:rPr lang="pt-BR" dirty="0" err="1" smtClean="0"/>
              <a:t>et</a:t>
            </a:r>
            <a:r>
              <a:rPr lang="pt-BR" dirty="0" smtClean="0"/>
              <a:t> al., 2009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Estresse X Reprodução na fêmea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857364"/>
            <a:ext cx="8572560" cy="478634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Crescimento folicular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Aplicação de ACTH</a:t>
            </a:r>
          </a:p>
          <a:p>
            <a:pPr lvl="2">
              <a:lnSpc>
                <a:spcPct val="150000"/>
              </a:lnSpc>
            </a:pPr>
            <a:r>
              <a:rPr lang="pt-BR" dirty="0" smtClean="0"/>
              <a:t>Atraso no inicio do ciclo</a:t>
            </a:r>
          </a:p>
          <a:p>
            <a:pPr lvl="2">
              <a:lnSpc>
                <a:spcPct val="150000"/>
              </a:lnSpc>
            </a:pPr>
            <a:r>
              <a:rPr lang="pt-BR" dirty="0" smtClean="0"/>
              <a:t>Inibição  da ovulação</a:t>
            </a:r>
          </a:p>
          <a:p>
            <a:pPr lvl="2">
              <a:lnSpc>
                <a:spcPct val="150000"/>
              </a:lnSpc>
            </a:pPr>
            <a:r>
              <a:rPr lang="pt-BR" dirty="0" smtClean="0"/>
              <a:t>Sinais de estro interrompidos</a:t>
            </a:r>
          </a:p>
          <a:p>
            <a:pPr lvl="2">
              <a:lnSpc>
                <a:spcPct val="150000"/>
              </a:lnSpc>
            </a:pPr>
            <a:r>
              <a:rPr lang="pt-BR" dirty="0" smtClean="0"/>
              <a:t>Progesterona elevada</a:t>
            </a:r>
          </a:p>
          <a:p>
            <a:pPr lvl="2">
              <a:lnSpc>
                <a:spcPct val="150000"/>
              </a:lnSpc>
            </a:pPr>
            <a:r>
              <a:rPr lang="pt-BR" dirty="0" smtClean="0"/>
              <a:t>Liberação de </a:t>
            </a:r>
            <a:r>
              <a:rPr lang="pt-BR" dirty="0" err="1" smtClean="0"/>
              <a:t>inibina</a:t>
            </a:r>
            <a:r>
              <a:rPr lang="pt-BR" dirty="0" smtClean="0"/>
              <a:t> </a:t>
            </a:r>
            <a:r>
              <a:rPr lang="el-GR" dirty="0" smtClean="0"/>
              <a:t>α</a:t>
            </a:r>
            <a:endParaRPr lang="pt-BR" dirty="0" smtClean="0"/>
          </a:p>
          <a:p>
            <a:pPr lvl="2">
              <a:lnSpc>
                <a:spcPct val="150000"/>
              </a:lnSpc>
            </a:pPr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4" name="TextBox 3"/>
          <p:cNvSpPr txBox="1"/>
          <p:nvPr/>
        </p:nvSpPr>
        <p:spPr>
          <a:xfrm>
            <a:off x="6786578" y="6143644"/>
            <a:ext cx="22883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Einarsson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al., 2008</a:t>
            </a:r>
          </a:p>
          <a:p>
            <a:r>
              <a:rPr lang="pt-BR" dirty="0" smtClean="0"/>
              <a:t>Brandt </a:t>
            </a:r>
            <a:r>
              <a:rPr lang="pt-BR" dirty="0" err="1" smtClean="0"/>
              <a:t>et</a:t>
            </a:r>
            <a:r>
              <a:rPr lang="pt-BR" dirty="0" smtClean="0"/>
              <a:t> al., 2009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Estresse X Reprodução na fêmea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572560" cy="514353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Ativação do eixo HHA           Cortisol elevado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Redução na </a:t>
            </a:r>
            <a:r>
              <a:rPr lang="pt-BR" dirty="0" err="1" smtClean="0"/>
              <a:t>pulsatilidade</a:t>
            </a:r>
            <a:r>
              <a:rPr lang="pt-BR" dirty="0" smtClean="0"/>
              <a:t> de </a:t>
            </a:r>
            <a:r>
              <a:rPr lang="pt-BR" dirty="0" err="1" smtClean="0"/>
              <a:t>GnRH</a:t>
            </a:r>
            <a:r>
              <a:rPr lang="pt-BR" dirty="0" smtClean="0"/>
              <a:t> e LH</a:t>
            </a:r>
          </a:p>
          <a:p>
            <a:pPr lvl="2">
              <a:lnSpc>
                <a:spcPct val="200000"/>
              </a:lnSpc>
            </a:pPr>
            <a:r>
              <a:rPr lang="pt-BR" dirty="0" err="1" smtClean="0"/>
              <a:t>Foliculos</a:t>
            </a:r>
            <a:r>
              <a:rPr lang="pt-BR" dirty="0" smtClean="0"/>
              <a:t> privados de LH</a:t>
            </a:r>
          </a:p>
          <a:p>
            <a:pPr lvl="3">
              <a:lnSpc>
                <a:spcPct val="200000"/>
              </a:lnSpc>
            </a:pPr>
            <a:r>
              <a:rPr lang="pt-BR" dirty="0" smtClean="0"/>
              <a:t>   Estradiol</a:t>
            </a:r>
          </a:p>
          <a:p>
            <a:pPr lvl="4">
              <a:lnSpc>
                <a:spcPct val="200000"/>
              </a:lnSpc>
            </a:pPr>
            <a:r>
              <a:rPr lang="pt-BR" dirty="0" smtClean="0"/>
              <a:t>Cortisol se liga aos receptores de estradiol ER</a:t>
            </a:r>
            <a:r>
              <a:rPr lang="el-GR" dirty="0" smtClean="0"/>
              <a:t>β</a:t>
            </a:r>
            <a:r>
              <a:rPr lang="pt-BR" dirty="0" smtClean="0"/>
              <a:t>2</a:t>
            </a:r>
          </a:p>
          <a:p>
            <a:pPr lvl="3">
              <a:lnSpc>
                <a:spcPct val="200000"/>
              </a:lnSpc>
            </a:pPr>
            <a:r>
              <a:rPr lang="pt-BR" dirty="0" smtClean="0"/>
              <a:t>     Viabilidade do </a:t>
            </a:r>
            <a:r>
              <a:rPr lang="pt-BR" dirty="0" err="1" smtClean="0"/>
              <a:t>oocito</a:t>
            </a:r>
            <a:endParaRPr lang="pt-BR" dirty="0" smtClean="0"/>
          </a:p>
          <a:p>
            <a:pPr lvl="3">
              <a:lnSpc>
                <a:spcPct val="200000"/>
              </a:lnSpc>
            </a:pPr>
            <a:r>
              <a:rPr lang="pt-BR" dirty="0" smtClean="0"/>
              <a:t>    </a:t>
            </a:r>
            <a:r>
              <a:rPr lang="pt-BR" dirty="0" err="1" smtClean="0"/>
              <a:t>Atresia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4" name="TextBox 3"/>
          <p:cNvSpPr txBox="1"/>
          <p:nvPr/>
        </p:nvSpPr>
        <p:spPr>
          <a:xfrm>
            <a:off x="6786578" y="5857892"/>
            <a:ext cx="22883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Einarsson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al., 2008</a:t>
            </a:r>
          </a:p>
          <a:p>
            <a:r>
              <a:rPr lang="pt-BR" dirty="0" smtClean="0"/>
              <a:t>Brandt </a:t>
            </a:r>
            <a:r>
              <a:rPr lang="pt-BR" dirty="0" err="1" smtClean="0"/>
              <a:t>et</a:t>
            </a:r>
            <a:r>
              <a:rPr lang="pt-BR" dirty="0" smtClean="0"/>
              <a:t> al., 2009</a:t>
            </a:r>
          </a:p>
          <a:p>
            <a:r>
              <a:rPr lang="pt-BR" dirty="0" err="1" smtClean="0"/>
              <a:t>Goos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al., 2002</a:t>
            </a:r>
            <a:endParaRPr lang="pt-BR" dirty="0"/>
          </a:p>
        </p:txBody>
      </p:sp>
      <p:sp>
        <p:nvSpPr>
          <p:cNvPr id="5" name="Down Arrow 4"/>
          <p:cNvSpPr/>
          <p:nvPr/>
        </p:nvSpPr>
        <p:spPr>
          <a:xfrm>
            <a:off x="1714480" y="5357826"/>
            <a:ext cx="214314" cy="428628"/>
          </a:xfrm>
          <a:prstGeom prst="downArrow">
            <a:avLst/>
          </a:prstGeom>
          <a:solidFill>
            <a:srgbClr val="FF33CC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Up Arrow 5"/>
          <p:cNvSpPr/>
          <p:nvPr/>
        </p:nvSpPr>
        <p:spPr>
          <a:xfrm>
            <a:off x="1643042" y="6000768"/>
            <a:ext cx="214314" cy="428628"/>
          </a:xfrm>
          <a:prstGeom prst="upArrow">
            <a:avLst/>
          </a:prstGeom>
          <a:solidFill>
            <a:srgbClr val="FF33CC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Down Arrow 6"/>
          <p:cNvSpPr/>
          <p:nvPr/>
        </p:nvSpPr>
        <p:spPr>
          <a:xfrm>
            <a:off x="1643042" y="4071942"/>
            <a:ext cx="214314" cy="428628"/>
          </a:xfrm>
          <a:prstGeom prst="downArrow">
            <a:avLst/>
          </a:prstGeom>
          <a:solidFill>
            <a:srgbClr val="FF33CC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ight Arrow 7"/>
          <p:cNvSpPr/>
          <p:nvPr/>
        </p:nvSpPr>
        <p:spPr>
          <a:xfrm>
            <a:off x="4643438" y="1714488"/>
            <a:ext cx="642942" cy="357190"/>
          </a:xfrm>
          <a:prstGeom prst="rightArrow">
            <a:avLst/>
          </a:prstGeom>
          <a:solidFill>
            <a:srgbClr val="FF33CC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Estresse X Reprodução na fêmea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714488"/>
            <a:ext cx="8643998" cy="45720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Ativação do eixo HHA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Cistos foliculares</a:t>
            </a:r>
          </a:p>
          <a:p>
            <a:pPr lvl="2">
              <a:lnSpc>
                <a:spcPct val="200000"/>
              </a:lnSpc>
            </a:pPr>
            <a:r>
              <a:rPr lang="pt-BR" dirty="0" smtClean="0"/>
              <a:t>Perda </a:t>
            </a:r>
            <a:r>
              <a:rPr lang="pt-BR" dirty="0" err="1" smtClean="0"/>
              <a:t>economica</a:t>
            </a:r>
            <a:r>
              <a:rPr lang="pt-BR" dirty="0" smtClean="0"/>
              <a:t>             falha reprodutiva</a:t>
            </a:r>
          </a:p>
          <a:p>
            <a:pPr lvl="2">
              <a:lnSpc>
                <a:spcPct val="200000"/>
              </a:lnSpc>
            </a:pPr>
            <a:r>
              <a:rPr lang="pt-BR" dirty="0" smtClean="0"/>
              <a:t>    intervalo 1. estro </a:t>
            </a:r>
            <a:r>
              <a:rPr lang="pt-BR" dirty="0" err="1" smtClean="0"/>
              <a:t>pos-parto</a:t>
            </a:r>
            <a:r>
              <a:rPr lang="pt-BR" dirty="0" smtClean="0"/>
              <a:t> e concepção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86578" y="5857892"/>
            <a:ext cx="22883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Einarsson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al., 2008</a:t>
            </a:r>
          </a:p>
          <a:p>
            <a:r>
              <a:rPr lang="pt-BR" dirty="0" smtClean="0"/>
              <a:t>Brandt </a:t>
            </a:r>
            <a:r>
              <a:rPr lang="pt-BR" dirty="0" err="1" smtClean="0"/>
              <a:t>et</a:t>
            </a:r>
            <a:r>
              <a:rPr lang="pt-BR" dirty="0" smtClean="0"/>
              <a:t> al., 2009</a:t>
            </a:r>
          </a:p>
          <a:p>
            <a:r>
              <a:rPr lang="pt-BR" dirty="0" err="1" smtClean="0"/>
              <a:t>Goos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al., 2002</a:t>
            </a:r>
            <a:endParaRPr lang="pt-BR" dirty="0"/>
          </a:p>
        </p:txBody>
      </p:sp>
      <p:sp>
        <p:nvSpPr>
          <p:cNvPr id="5" name="Up Arrow 4"/>
          <p:cNvSpPr/>
          <p:nvPr/>
        </p:nvSpPr>
        <p:spPr>
          <a:xfrm>
            <a:off x="1357290" y="4429132"/>
            <a:ext cx="214314" cy="357190"/>
          </a:xfrm>
          <a:prstGeom prst="upArrow">
            <a:avLst/>
          </a:prstGeom>
          <a:solidFill>
            <a:srgbClr val="FFFF00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ight Arrow 5"/>
          <p:cNvSpPr/>
          <p:nvPr/>
        </p:nvSpPr>
        <p:spPr>
          <a:xfrm>
            <a:off x="3643306" y="3714752"/>
            <a:ext cx="785818" cy="285752"/>
          </a:xfrm>
          <a:prstGeom prst="rightArrow">
            <a:avLst/>
          </a:prstGeom>
          <a:solidFill>
            <a:srgbClr val="FF33CC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00240"/>
            <a:ext cx="4443418" cy="4355320"/>
          </a:xfrm>
        </p:spPr>
        <p:txBody>
          <a:bodyPr>
            <a:normAutofit lnSpcReduction="10000"/>
          </a:bodyPr>
          <a:lstStyle/>
          <a:p>
            <a:pPr>
              <a:lnSpc>
                <a:spcPct val="250000"/>
              </a:lnSpc>
            </a:pPr>
            <a:r>
              <a:rPr lang="pt-BR" dirty="0" smtClean="0"/>
              <a:t>Cortisol</a:t>
            </a:r>
          </a:p>
          <a:p>
            <a:pPr lvl="1">
              <a:lnSpc>
                <a:spcPct val="250000"/>
              </a:lnSpc>
            </a:pPr>
            <a:r>
              <a:rPr lang="pt-BR" dirty="0" err="1" smtClean="0"/>
              <a:t>Glicocorticoide</a:t>
            </a:r>
            <a:endParaRPr lang="pt-BR" dirty="0" smtClean="0"/>
          </a:p>
          <a:p>
            <a:pPr lvl="1">
              <a:lnSpc>
                <a:spcPct val="250000"/>
              </a:lnSpc>
            </a:pPr>
            <a:r>
              <a:rPr lang="pt-BR" dirty="0" smtClean="0"/>
              <a:t>Zona fasciculada do </a:t>
            </a:r>
            <a:r>
              <a:rPr lang="pt-BR" dirty="0" err="1" smtClean="0"/>
              <a:t>cortex</a:t>
            </a:r>
            <a:r>
              <a:rPr lang="pt-BR" dirty="0" smtClean="0"/>
              <a:t> da adrenal</a:t>
            </a:r>
          </a:p>
          <a:p>
            <a:pPr lvl="1"/>
            <a:endParaRPr lang="pt-BR" dirty="0"/>
          </a:p>
        </p:txBody>
      </p:sp>
      <p:pic>
        <p:nvPicPr>
          <p:cNvPr id="4" name="Picture 3" descr="adrena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2000240"/>
            <a:ext cx="4000528" cy="42148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Estresse X Reprodução na fêmea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85860"/>
            <a:ext cx="8643998" cy="53578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Ativação do eixo HHA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Cistos foliculares</a:t>
            </a:r>
          </a:p>
          <a:p>
            <a:pPr lvl="2">
              <a:lnSpc>
                <a:spcPct val="200000"/>
              </a:lnSpc>
            </a:pPr>
            <a:r>
              <a:rPr lang="pt-BR" dirty="0" smtClean="0"/>
              <a:t>Causa</a:t>
            </a:r>
          </a:p>
          <a:p>
            <a:pPr lvl="3">
              <a:lnSpc>
                <a:spcPct val="200000"/>
              </a:lnSpc>
            </a:pPr>
            <a:r>
              <a:rPr lang="pt-BR" dirty="0" smtClean="0"/>
              <a:t>Interação do </a:t>
            </a:r>
            <a:r>
              <a:rPr lang="pt-BR" dirty="0" err="1" smtClean="0"/>
              <a:t>cortisol-receptores</a:t>
            </a:r>
            <a:r>
              <a:rPr lang="pt-BR" dirty="0" smtClean="0"/>
              <a:t> de LH</a:t>
            </a:r>
          </a:p>
          <a:p>
            <a:pPr lvl="4">
              <a:lnSpc>
                <a:spcPct val="200000"/>
              </a:lnSpc>
            </a:pPr>
            <a:r>
              <a:rPr lang="pt-BR" dirty="0" smtClean="0"/>
              <a:t>C. granulosa e teca interna</a:t>
            </a:r>
            <a:endParaRPr lang="pt-BR" u="sng" dirty="0" smtClean="0"/>
          </a:p>
          <a:p>
            <a:pPr lvl="4">
              <a:lnSpc>
                <a:spcPct val="200000"/>
              </a:lnSpc>
            </a:pPr>
            <a:r>
              <a:rPr lang="pt-BR" b="1" dirty="0" smtClean="0"/>
              <a:t>Redução no n. de receptores de LH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86578" y="5857892"/>
            <a:ext cx="22883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Einarsson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al., 2008</a:t>
            </a:r>
          </a:p>
          <a:p>
            <a:r>
              <a:rPr lang="pt-BR" dirty="0" smtClean="0"/>
              <a:t>Brandt </a:t>
            </a:r>
            <a:r>
              <a:rPr lang="pt-BR" dirty="0" err="1" smtClean="0"/>
              <a:t>et</a:t>
            </a:r>
            <a:r>
              <a:rPr lang="pt-BR" dirty="0" smtClean="0"/>
              <a:t> al., 2009</a:t>
            </a:r>
          </a:p>
          <a:p>
            <a:r>
              <a:rPr lang="pt-BR" dirty="0" err="1" smtClean="0"/>
              <a:t>Goos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al., 2002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6" y="71438"/>
            <a:ext cx="8858280" cy="6643710"/>
          </a:xfrm>
        </p:spPr>
        <p:txBody>
          <a:bodyPr/>
          <a:lstStyle/>
          <a:p>
            <a:r>
              <a:rPr lang="pt-BR" dirty="0" err="1" smtClean="0"/>
              <a:t>Foliculos</a:t>
            </a:r>
            <a:r>
              <a:rPr lang="pt-BR" dirty="0" smtClean="0"/>
              <a:t> </a:t>
            </a:r>
            <a:r>
              <a:rPr lang="pt-BR" dirty="0" err="1" smtClean="0"/>
              <a:t>cisticos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 lvl="1"/>
            <a:endParaRPr lang="pt-BR" dirty="0"/>
          </a:p>
        </p:txBody>
      </p:sp>
      <p:pic>
        <p:nvPicPr>
          <p:cNvPr id="4" name="Picture 3" descr="ovario recptor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8" y="857232"/>
            <a:ext cx="9001156" cy="5857892"/>
          </a:xfrm>
          <a:prstGeom prst="rect">
            <a:avLst/>
          </a:prstGeom>
        </p:spPr>
      </p:pic>
      <p:sp>
        <p:nvSpPr>
          <p:cNvPr id="10" name="Up Arrow 9"/>
          <p:cNvSpPr/>
          <p:nvPr/>
        </p:nvSpPr>
        <p:spPr>
          <a:xfrm>
            <a:off x="2786050" y="1285860"/>
            <a:ext cx="285752" cy="571504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Down Arrow 10"/>
          <p:cNvSpPr/>
          <p:nvPr/>
        </p:nvSpPr>
        <p:spPr>
          <a:xfrm>
            <a:off x="3571868" y="6072206"/>
            <a:ext cx="214314" cy="214314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stresse esquem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285728"/>
            <a:ext cx="8931074" cy="63228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Estresse X Reprodução na fêmea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lvl="1" indent="-342900">
              <a:lnSpc>
                <a:spcPct val="20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pt-BR" dirty="0" smtClean="0"/>
              <a:t>Aplicação de ACTH</a:t>
            </a:r>
          </a:p>
          <a:p>
            <a:pPr lvl="1">
              <a:lnSpc>
                <a:spcPct val="200000"/>
              </a:lnSpc>
            </a:pPr>
            <a:r>
              <a:rPr lang="pt-BR" dirty="0" err="1" smtClean="0"/>
              <a:t>Reservatorio</a:t>
            </a:r>
            <a:r>
              <a:rPr lang="pt-BR" dirty="0" smtClean="0"/>
              <a:t> de </a:t>
            </a:r>
            <a:r>
              <a:rPr lang="pt-BR" dirty="0" err="1" smtClean="0"/>
              <a:t>sptz</a:t>
            </a:r>
            <a:r>
              <a:rPr lang="pt-BR" dirty="0" smtClean="0"/>
              <a:t> alterado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    </a:t>
            </a:r>
            <a:r>
              <a:rPr lang="pt-BR" dirty="0" err="1" smtClean="0"/>
              <a:t>sptz</a:t>
            </a:r>
            <a:r>
              <a:rPr lang="pt-BR" dirty="0" smtClean="0"/>
              <a:t> na </a:t>
            </a:r>
            <a:r>
              <a:rPr lang="pt-BR" dirty="0" err="1" smtClean="0"/>
              <a:t>junção-utero</a:t>
            </a:r>
            <a:r>
              <a:rPr lang="pt-BR" dirty="0" smtClean="0"/>
              <a:t> </a:t>
            </a:r>
            <a:r>
              <a:rPr lang="pt-BR" dirty="0" err="1" smtClean="0"/>
              <a:t>tubarica</a:t>
            </a:r>
            <a:endParaRPr lang="pt-BR" dirty="0" smtClean="0"/>
          </a:p>
          <a:p>
            <a:pPr lvl="2">
              <a:lnSpc>
                <a:spcPct val="200000"/>
              </a:lnSpc>
            </a:pPr>
            <a:r>
              <a:rPr lang="pt-BR" dirty="0" smtClean="0"/>
              <a:t>    muco no </a:t>
            </a:r>
            <a:r>
              <a:rPr lang="pt-BR" dirty="0" err="1" smtClean="0"/>
              <a:t>reservatorio</a:t>
            </a:r>
            <a:endParaRPr lang="pt-BR" dirty="0" smtClean="0"/>
          </a:p>
          <a:p>
            <a:pPr lvl="2">
              <a:lnSpc>
                <a:spcPct val="200000"/>
              </a:lnSpc>
            </a:pPr>
            <a:r>
              <a:rPr lang="pt-BR" dirty="0" smtClean="0"/>
              <a:t>Grande agrupamento de </a:t>
            </a:r>
            <a:r>
              <a:rPr lang="pt-BR" dirty="0" err="1" smtClean="0"/>
              <a:t>sptz</a:t>
            </a:r>
            <a:endParaRPr lang="pt-BR" dirty="0" smtClean="0"/>
          </a:p>
        </p:txBody>
      </p:sp>
      <p:sp>
        <p:nvSpPr>
          <p:cNvPr id="4" name="Up Arrow 3"/>
          <p:cNvSpPr/>
          <p:nvPr/>
        </p:nvSpPr>
        <p:spPr>
          <a:xfrm>
            <a:off x="1714480" y="3857628"/>
            <a:ext cx="285752" cy="428628"/>
          </a:xfrm>
          <a:prstGeom prst="upArrow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Up Arrow 4"/>
          <p:cNvSpPr/>
          <p:nvPr/>
        </p:nvSpPr>
        <p:spPr>
          <a:xfrm>
            <a:off x="1928794" y="4643446"/>
            <a:ext cx="285752" cy="428628"/>
          </a:xfrm>
          <a:prstGeom prst="upArrow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6786578" y="6143644"/>
            <a:ext cx="2288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Einarsson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al.,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Estresse X Reprodução na fêmea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428736"/>
            <a:ext cx="8543956" cy="5214974"/>
          </a:xfrm>
        </p:spPr>
        <p:txBody>
          <a:bodyPr>
            <a:normAutofit/>
          </a:bodyPr>
          <a:lstStyle/>
          <a:p>
            <a:pPr marL="411480" lvl="1" indent="-342900">
              <a:lnSpc>
                <a:spcPct val="15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pt-BR" dirty="0" smtClean="0"/>
              <a:t>Jejum por 2d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Após ovulação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    SPTZ </a:t>
            </a:r>
            <a:r>
              <a:rPr lang="pt-BR" dirty="0" err="1" smtClean="0"/>
              <a:t>viaveis</a:t>
            </a:r>
            <a:r>
              <a:rPr lang="pt-BR" dirty="0" smtClean="0"/>
              <a:t> no </a:t>
            </a:r>
            <a:r>
              <a:rPr lang="pt-BR" dirty="0" err="1" smtClean="0"/>
              <a:t>reservatorio</a:t>
            </a:r>
            <a:endParaRPr lang="pt-BR" dirty="0" smtClean="0"/>
          </a:p>
          <a:p>
            <a:pPr lvl="2">
              <a:lnSpc>
                <a:spcPct val="150000"/>
              </a:lnSpc>
            </a:pPr>
            <a:r>
              <a:rPr lang="pt-BR" dirty="0" smtClean="0"/>
              <a:t>     Cortisol</a:t>
            </a:r>
          </a:p>
          <a:p>
            <a:pPr lvl="2">
              <a:lnSpc>
                <a:spcPct val="150000"/>
              </a:lnSpc>
            </a:pPr>
            <a:r>
              <a:rPr lang="pt-BR" dirty="0" smtClean="0"/>
              <a:t>     PGF-2</a:t>
            </a:r>
            <a:r>
              <a:rPr lang="el-GR" dirty="0" smtClean="0"/>
              <a:t>α</a:t>
            </a:r>
            <a:endParaRPr lang="pt-BR" dirty="0" smtClean="0"/>
          </a:p>
          <a:p>
            <a:pPr lvl="2">
              <a:lnSpc>
                <a:spcPct val="150000"/>
              </a:lnSpc>
            </a:pPr>
            <a:r>
              <a:rPr lang="pt-BR" dirty="0" smtClean="0"/>
              <a:t>     Taxa de clivagem</a:t>
            </a:r>
          </a:p>
          <a:p>
            <a:pPr lvl="2">
              <a:lnSpc>
                <a:spcPct val="150000"/>
              </a:lnSpc>
            </a:pPr>
            <a:r>
              <a:rPr lang="pt-BR" dirty="0" smtClean="0"/>
              <a:t>Atraso no transporte do ovo para o </a:t>
            </a:r>
            <a:r>
              <a:rPr lang="pt-BR" dirty="0" err="1" smtClean="0"/>
              <a:t>oviduto</a:t>
            </a:r>
            <a:endParaRPr lang="pt-BR" dirty="0" smtClean="0"/>
          </a:p>
          <a:p>
            <a:pPr lvl="3">
              <a:lnSpc>
                <a:spcPct val="150000"/>
              </a:lnSpc>
            </a:pPr>
            <a:r>
              <a:rPr lang="pt-BR" dirty="0" smtClean="0"/>
              <a:t>Resposta </a:t>
            </a:r>
            <a:r>
              <a:rPr lang="el-GR" dirty="0" smtClean="0"/>
              <a:t>α</a:t>
            </a:r>
            <a:r>
              <a:rPr lang="pt-BR" dirty="0" smtClean="0"/>
              <a:t>–</a:t>
            </a:r>
            <a:r>
              <a:rPr lang="pt-BR" dirty="0" err="1" smtClean="0"/>
              <a:t>adrenergica</a:t>
            </a:r>
            <a:r>
              <a:rPr lang="pt-BR" dirty="0" smtClean="0"/>
              <a:t>  prolongada  </a:t>
            </a:r>
          </a:p>
          <a:p>
            <a:pPr lvl="1"/>
            <a:endParaRPr lang="pt-BR" dirty="0"/>
          </a:p>
        </p:txBody>
      </p:sp>
      <p:sp>
        <p:nvSpPr>
          <p:cNvPr id="4" name="Down Arrow 3"/>
          <p:cNvSpPr/>
          <p:nvPr/>
        </p:nvSpPr>
        <p:spPr>
          <a:xfrm>
            <a:off x="928662" y="2928934"/>
            <a:ext cx="285752" cy="428628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Down Arrow 4"/>
          <p:cNvSpPr/>
          <p:nvPr/>
        </p:nvSpPr>
        <p:spPr>
          <a:xfrm>
            <a:off x="1285852" y="4857760"/>
            <a:ext cx="285752" cy="35719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Up Arrow 5"/>
          <p:cNvSpPr/>
          <p:nvPr/>
        </p:nvSpPr>
        <p:spPr>
          <a:xfrm>
            <a:off x="1214414" y="4214818"/>
            <a:ext cx="285752" cy="357190"/>
          </a:xfrm>
          <a:prstGeom prst="upArrow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Up Arrow 6"/>
          <p:cNvSpPr/>
          <p:nvPr/>
        </p:nvSpPr>
        <p:spPr>
          <a:xfrm>
            <a:off x="1214414" y="3571876"/>
            <a:ext cx="285752" cy="357190"/>
          </a:xfrm>
          <a:prstGeom prst="upArrow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/>
          <p:cNvSpPr txBox="1"/>
          <p:nvPr/>
        </p:nvSpPr>
        <p:spPr>
          <a:xfrm>
            <a:off x="6786578" y="6143644"/>
            <a:ext cx="2288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Einarsson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al.,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20" y="214290"/>
            <a:ext cx="1500198" cy="369332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ESTRESSE</a:t>
            </a:r>
            <a:endParaRPr lang="pt-BR" dirty="0"/>
          </a:p>
        </p:txBody>
      </p:sp>
      <p:sp>
        <p:nvSpPr>
          <p:cNvPr id="6" name="TextBox 5"/>
          <p:cNvSpPr txBox="1"/>
          <p:nvPr/>
        </p:nvSpPr>
        <p:spPr>
          <a:xfrm>
            <a:off x="857224" y="3345420"/>
            <a:ext cx="2571768" cy="369332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AUMENTO DE ACTH</a:t>
            </a:r>
            <a:endParaRPr lang="pt-BR" dirty="0"/>
          </a:p>
        </p:txBody>
      </p:sp>
      <p:sp>
        <p:nvSpPr>
          <p:cNvPr id="7" name="TextBox 6"/>
          <p:cNvSpPr txBox="1"/>
          <p:nvPr/>
        </p:nvSpPr>
        <p:spPr>
          <a:xfrm>
            <a:off x="2714612" y="214290"/>
            <a:ext cx="1785950" cy="369332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HIPOTALAMO</a:t>
            </a:r>
            <a:endParaRPr lang="pt-BR" dirty="0"/>
          </a:p>
        </p:txBody>
      </p:sp>
      <p:sp>
        <p:nvSpPr>
          <p:cNvPr id="8" name="TextBox 7"/>
          <p:cNvSpPr txBox="1"/>
          <p:nvPr/>
        </p:nvSpPr>
        <p:spPr>
          <a:xfrm>
            <a:off x="2428860" y="1202280"/>
            <a:ext cx="2500330" cy="646331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AUMENTO DE CRH</a:t>
            </a:r>
          </a:p>
          <a:p>
            <a:r>
              <a:rPr lang="pt-BR" dirty="0" smtClean="0"/>
              <a:t>REDUÇÃO DE </a:t>
            </a:r>
            <a:r>
              <a:rPr lang="pt-BR" dirty="0" err="1" smtClean="0"/>
              <a:t>GnRH</a:t>
            </a:r>
            <a:endParaRPr lang="pt-BR" dirty="0"/>
          </a:p>
        </p:txBody>
      </p:sp>
      <p:sp>
        <p:nvSpPr>
          <p:cNvPr id="9" name="TextBox 8"/>
          <p:cNvSpPr txBox="1"/>
          <p:nvPr/>
        </p:nvSpPr>
        <p:spPr>
          <a:xfrm>
            <a:off x="2571736" y="2428868"/>
            <a:ext cx="2214578" cy="369332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ADENOHIPOFISE</a:t>
            </a:r>
            <a:endParaRPr lang="pt-BR" dirty="0"/>
          </a:p>
        </p:txBody>
      </p:sp>
      <p:cxnSp>
        <p:nvCxnSpPr>
          <p:cNvPr id="11" name="Curved Connector 10"/>
          <p:cNvCxnSpPr>
            <a:stCxn id="5" idx="3"/>
            <a:endCxn id="7" idx="1"/>
          </p:cNvCxnSpPr>
          <p:nvPr/>
        </p:nvCxnSpPr>
        <p:spPr>
          <a:xfrm>
            <a:off x="1785918" y="398956"/>
            <a:ext cx="928694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071934" y="3357562"/>
            <a:ext cx="3071834" cy="369332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REDUÇÃO DE LH E FSH</a:t>
            </a:r>
            <a:endParaRPr lang="pt-BR" dirty="0"/>
          </a:p>
        </p:txBody>
      </p:sp>
      <p:sp>
        <p:nvSpPr>
          <p:cNvPr id="18" name="TextBox 17"/>
          <p:cNvSpPr txBox="1"/>
          <p:nvPr/>
        </p:nvSpPr>
        <p:spPr>
          <a:xfrm>
            <a:off x="4929190" y="4214818"/>
            <a:ext cx="3929090" cy="646331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REDUÇÃO DE ESTRADIOL</a:t>
            </a:r>
          </a:p>
          <a:p>
            <a:r>
              <a:rPr lang="pt-BR" dirty="0" smtClean="0"/>
              <a:t>BLOQUEIO DA OVULAÇÃO </a:t>
            </a:r>
            <a:r>
              <a:rPr lang="pt-BR" sz="1600" dirty="0" smtClean="0"/>
              <a:t>(atraso?)</a:t>
            </a:r>
            <a:endParaRPr lang="pt-BR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857224" y="4357694"/>
            <a:ext cx="2571768" cy="369332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CORTEX DA ADRENAL</a:t>
            </a:r>
            <a:endParaRPr lang="pt-BR" dirty="0"/>
          </a:p>
        </p:txBody>
      </p:sp>
      <p:sp>
        <p:nvSpPr>
          <p:cNvPr id="20" name="TextBox 19"/>
          <p:cNvSpPr txBox="1"/>
          <p:nvPr/>
        </p:nvSpPr>
        <p:spPr>
          <a:xfrm>
            <a:off x="1285852" y="5202808"/>
            <a:ext cx="1714512" cy="369332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CORTISOL</a:t>
            </a:r>
            <a:endParaRPr lang="pt-BR" dirty="0"/>
          </a:p>
        </p:txBody>
      </p:sp>
      <p:cxnSp>
        <p:nvCxnSpPr>
          <p:cNvPr id="22" name="Shape 21"/>
          <p:cNvCxnSpPr>
            <a:endCxn id="17" idx="0"/>
          </p:cNvCxnSpPr>
          <p:nvPr/>
        </p:nvCxnSpPr>
        <p:spPr>
          <a:xfrm>
            <a:off x="4214810" y="2786058"/>
            <a:ext cx="1393041" cy="57150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endCxn id="6" idx="0"/>
          </p:cNvCxnSpPr>
          <p:nvPr/>
        </p:nvCxnSpPr>
        <p:spPr>
          <a:xfrm rot="10800000" flipV="1">
            <a:off x="2143108" y="2786058"/>
            <a:ext cx="1071570" cy="55936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6" idx="2"/>
            <a:endCxn id="19" idx="0"/>
          </p:cNvCxnSpPr>
          <p:nvPr/>
        </p:nvCxnSpPr>
        <p:spPr>
          <a:xfrm rot="5400000">
            <a:off x="1821637" y="4036223"/>
            <a:ext cx="642942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19" idx="2"/>
            <a:endCxn id="20" idx="0"/>
          </p:cNvCxnSpPr>
          <p:nvPr/>
        </p:nvCxnSpPr>
        <p:spPr>
          <a:xfrm rot="5400000">
            <a:off x="1905217" y="4964917"/>
            <a:ext cx="475782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8" idx="2"/>
            <a:endCxn id="9" idx="0"/>
          </p:cNvCxnSpPr>
          <p:nvPr/>
        </p:nvCxnSpPr>
        <p:spPr>
          <a:xfrm rot="5400000">
            <a:off x="3388897" y="2138739"/>
            <a:ext cx="58025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428992" y="5357826"/>
            <a:ext cx="3643338" cy="646331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AUMENTO DE PROGESTERONA (prolongamento de fase?)</a:t>
            </a:r>
            <a:endParaRPr lang="pt-BR" dirty="0"/>
          </a:p>
        </p:txBody>
      </p:sp>
      <p:cxnSp>
        <p:nvCxnSpPr>
          <p:cNvPr id="42" name="Straight Arrow Connector 41"/>
          <p:cNvCxnSpPr>
            <a:stCxn id="20" idx="3"/>
          </p:cNvCxnSpPr>
          <p:nvPr/>
        </p:nvCxnSpPr>
        <p:spPr>
          <a:xfrm flipV="1">
            <a:off x="3000364" y="3714752"/>
            <a:ext cx="2000264" cy="16727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hape 52"/>
          <p:cNvCxnSpPr/>
          <p:nvPr/>
        </p:nvCxnSpPr>
        <p:spPr>
          <a:xfrm>
            <a:off x="7143768" y="3643314"/>
            <a:ext cx="500066" cy="60115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7" idx="2"/>
          </p:cNvCxnSpPr>
          <p:nvPr/>
        </p:nvCxnSpPr>
        <p:spPr>
          <a:xfrm rot="5400000">
            <a:off x="3238609" y="916882"/>
            <a:ext cx="702238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/>
          <p:nvPr/>
        </p:nvCxnSpPr>
        <p:spPr>
          <a:xfrm rot="5400000">
            <a:off x="6215074" y="5072074"/>
            <a:ext cx="428628" cy="14287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74"/>
          <p:cNvCxnSpPr>
            <a:stCxn id="19" idx="1"/>
          </p:cNvCxnSpPr>
          <p:nvPr/>
        </p:nvCxnSpPr>
        <p:spPr>
          <a:xfrm rot="10800000" flipH="1" flipV="1">
            <a:off x="857224" y="4542360"/>
            <a:ext cx="2571768" cy="1244094"/>
          </a:xfrm>
          <a:prstGeom prst="bentConnector3">
            <a:avLst>
              <a:gd name="adj1" fmla="val -888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4643438" y="6274378"/>
            <a:ext cx="4286280" cy="369332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AFETA UTERO, OVIDUTO E OVARIO</a:t>
            </a:r>
            <a:endParaRPr lang="pt-BR" dirty="0"/>
          </a:p>
        </p:txBody>
      </p:sp>
      <p:cxnSp>
        <p:nvCxnSpPr>
          <p:cNvPr id="87" name="Shape 86"/>
          <p:cNvCxnSpPr>
            <a:stCxn id="40" idx="3"/>
          </p:cNvCxnSpPr>
          <p:nvPr/>
        </p:nvCxnSpPr>
        <p:spPr>
          <a:xfrm>
            <a:off x="7072330" y="5680992"/>
            <a:ext cx="500066" cy="60552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20" idx="3"/>
            <a:endCxn id="18" idx="1"/>
          </p:cNvCxnSpPr>
          <p:nvPr/>
        </p:nvCxnSpPr>
        <p:spPr>
          <a:xfrm flipV="1">
            <a:off x="3000364" y="4537984"/>
            <a:ext cx="1928826" cy="8494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/>
          <p:nvPr/>
        </p:nvCxnSpPr>
        <p:spPr>
          <a:xfrm flipH="1" flipV="1">
            <a:off x="4929190" y="1428736"/>
            <a:ext cx="2143140" cy="4155546"/>
          </a:xfrm>
          <a:prstGeom prst="bentConnector3">
            <a:avLst>
              <a:gd name="adj1" fmla="val -9043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Estresse X Reprodução na fêmea 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186766" cy="5000660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pt-BR" dirty="0" smtClean="0"/>
              <a:t>Aplicação de ACTH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Respostas variadas 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CAUSA????</a:t>
            </a:r>
          </a:p>
          <a:p>
            <a:pPr lvl="2">
              <a:lnSpc>
                <a:spcPct val="200000"/>
              </a:lnSpc>
            </a:pPr>
            <a:r>
              <a:rPr lang="pt-BR" dirty="0" smtClean="0"/>
              <a:t>Fatores </a:t>
            </a:r>
            <a:r>
              <a:rPr lang="pt-BR" dirty="0" err="1" smtClean="0"/>
              <a:t>geneticos</a:t>
            </a:r>
            <a:endParaRPr lang="pt-BR" dirty="0" smtClean="0"/>
          </a:p>
          <a:p>
            <a:pPr lvl="3">
              <a:lnSpc>
                <a:spcPct val="200000"/>
              </a:lnSpc>
            </a:pPr>
            <a:r>
              <a:rPr lang="pt-BR" dirty="0" smtClean="0"/>
              <a:t>Animais mais tolerantes aos efeitos do cortisol</a:t>
            </a:r>
          </a:p>
          <a:p>
            <a:pPr lvl="3">
              <a:lnSpc>
                <a:spcPct val="200000"/>
              </a:lnSpc>
            </a:pPr>
            <a:r>
              <a:rPr lang="pt-BR" dirty="0" smtClean="0"/>
              <a:t>A </a:t>
            </a:r>
            <a:r>
              <a:rPr lang="pt-BR" dirty="0" err="1" smtClean="0"/>
              <a:t>responividade</a:t>
            </a:r>
            <a:r>
              <a:rPr lang="pt-BR" dirty="0" smtClean="0"/>
              <a:t> ao cortisol é </a:t>
            </a:r>
            <a:r>
              <a:rPr lang="pt-BR" dirty="0" err="1" smtClean="0"/>
              <a:t>herdavel</a:t>
            </a:r>
            <a:endParaRPr lang="pt-BR" dirty="0"/>
          </a:p>
        </p:txBody>
      </p:sp>
      <p:sp>
        <p:nvSpPr>
          <p:cNvPr id="4" name="TextBox 3"/>
          <p:cNvSpPr txBox="1"/>
          <p:nvPr/>
        </p:nvSpPr>
        <p:spPr>
          <a:xfrm>
            <a:off x="6715140" y="6143644"/>
            <a:ext cx="2398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Turner </a:t>
            </a:r>
            <a:r>
              <a:rPr lang="pt-BR" dirty="0" err="1" smtClean="0"/>
              <a:t>at</a:t>
            </a:r>
            <a:r>
              <a:rPr lang="pt-BR" dirty="0" smtClean="0"/>
              <a:t> </a:t>
            </a:r>
            <a:r>
              <a:rPr lang="pt-BR" dirty="0" err="1" smtClean="0"/>
              <a:t>el</a:t>
            </a:r>
            <a:r>
              <a:rPr lang="pt-BR" dirty="0" smtClean="0"/>
              <a:t>., 2005</a:t>
            </a:r>
          </a:p>
          <a:p>
            <a:r>
              <a:rPr lang="pt-BR" dirty="0" err="1" smtClean="0"/>
              <a:t>Castranova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al., 2005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71480"/>
            <a:ext cx="7772400" cy="914400"/>
          </a:xfrm>
        </p:spPr>
        <p:txBody>
          <a:bodyPr/>
          <a:lstStyle/>
          <a:p>
            <a:r>
              <a:rPr lang="pt-BR" dirty="0" smtClean="0"/>
              <a:t>Estresse X Reprodução na fêmea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5918" y="2214554"/>
            <a:ext cx="5500726" cy="435771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4800" dirty="0" smtClean="0"/>
              <a:t>Outro mecanismo de </a:t>
            </a:r>
          </a:p>
          <a:p>
            <a:pPr algn="ctr">
              <a:buNone/>
            </a:pPr>
            <a:r>
              <a:rPr lang="pt-BR" sz="4800" dirty="0" smtClean="0"/>
              <a:t>ação do cortisol ? ?  </a:t>
            </a: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Estresse X Reprodução na fêmea </a:t>
            </a:r>
            <a:endParaRPr lang="pt-BR"/>
          </a:p>
        </p:txBody>
      </p:sp>
      <p:pic>
        <p:nvPicPr>
          <p:cNvPr id="4" name="Picture 3" descr="sintese de cortiso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232" y="214290"/>
            <a:ext cx="9004362" cy="6286544"/>
          </a:xfrm>
          <a:prstGeom prst="rect">
            <a:avLst/>
          </a:prstGeom>
          <a:ln>
            <a:solidFill>
              <a:srgbClr val="FFFF00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</p:pic>
      <p:sp>
        <p:nvSpPr>
          <p:cNvPr id="6" name="Rectangle 5"/>
          <p:cNvSpPr/>
          <p:nvPr/>
        </p:nvSpPr>
        <p:spPr>
          <a:xfrm>
            <a:off x="0" y="285728"/>
            <a:ext cx="4714876" cy="2143140"/>
          </a:xfrm>
          <a:prstGeom prst="rect">
            <a:avLst/>
          </a:prstGeom>
          <a:noFill/>
          <a:ln w="76200">
            <a:solidFill>
              <a:srgbClr val="FFFF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3000364" y="2428868"/>
            <a:ext cx="1714512" cy="2071702"/>
          </a:xfrm>
          <a:prstGeom prst="rect">
            <a:avLst/>
          </a:prstGeom>
          <a:noFill/>
          <a:ln w="76200">
            <a:solidFill>
              <a:srgbClr val="FFFF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ctangle 7"/>
          <p:cNvSpPr/>
          <p:nvPr/>
        </p:nvSpPr>
        <p:spPr>
          <a:xfrm>
            <a:off x="3071802" y="2285992"/>
            <a:ext cx="1643074" cy="2857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Up Arrow 8"/>
          <p:cNvSpPr/>
          <p:nvPr/>
        </p:nvSpPr>
        <p:spPr>
          <a:xfrm>
            <a:off x="428596" y="2000240"/>
            <a:ext cx="214314" cy="285752"/>
          </a:xfrm>
          <a:prstGeom prst="up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Up Arrow 9"/>
          <p:cNvSpPr/>
          <p:nvPr/>
        </p:nvSpPr>
        <p:spPr>
          <a:xfrm>
            <a:off x="4143372" y="3929066"/>
            <a:ext cx="214314" cy="285752"/>
          </a:xfrm>
          <a:prstGeom prst="up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Down Arrow 10"/>
          <p:cNvSpPr/>
          <p:nvPr/>
        </p:nvSpPr>
        <p:spPr>
          <a:xfrm>
            <a:off x="8715404" y="2857496"/>
            <a:ext cx="285752" cy="500066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7858148" y="2928934"/>
            <a:ext cx="857256" cy="369332"/>
          </a:xfrm>
          <a:prstGeom prst="rect">
            <a:avLst/>
          </a:prstGeom>
          <a:noFill/>
          <a:ln w="38100">
            <a:solidFill>
              <a:srgbClr val="FF33CC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55007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Estresse 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   Cortisol 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  </a:t>
            </a:r>
            <a:r>
              <a:rPr lang="pt-BR" dirty="0" err="1" smtClean="0"/>
              <a:t>GnRH</a:t>
            </a:r>
            <a:endParaRPr lang="pt-BR" dirty="0" smtClean="0"/>
          </a:p>
          <a:p>
            <a:pPr lvl="2">
              <a:lnSpc>
                <a:spcPct val="150000"/>
              </a:lnSpc>
            </a:pPr>
            <a:r>
              <a:rPr lang="pt-BR" dirty="0" smtClean="0"/>
              <a:t>promoter  responsivo a </a:t>
            </a:r>
            <a:r>
              <a:rPr lang="pt-BR" dirty="0" err="1" smtClean="0"/>
              <a:t>glicocorticoide</a:t>
            </a:r>
            <a:r>
              <a:rPr lang="pt-BR" dirty="0" smtClean="0"/>
              <a:t> (peixes)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   LH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   Testosterona </a:t>
            </a:r>
            <a:r>
              <a:rPr lang="pt-BR" dirty="0" err="1" smtClean="0"/>
              <a:t>plasmatica</a:t>
            </a:r>
            <a:r>
              <a:rPr lang="pt-BR" dirty="0" smtClean="0"/>
              <a:t>   </a:t>
            </a:r>
            <a:endParaRPr lang="pt-B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7772400" cy="914400"/>
          </a:xfrm>
        </p:spPr>
        <p:txBody>
          <a:bodyPr/>
          <a:lstStyle/>
          <a:p>
            <a:r>
              <a:rPr lang="pt-BR" dirty="0" smtClean="0"/>
              <a:t>Estresse X Reprodução no macho </a:t>
            </a:r>
            <a:endParaRPr lang="pt-BR" dirty="0"/>
          </a:p>
        </p:txBody>
      </p:sp>
      <p:sp>
        <p:nvSpPr>
          <p:cNvPr id="5" name="Down Arrow 4"/>
          <p:cNvSpPr/>
          <p:nvPr/>
        </p:nvSpPr>
        <p:spPr>
          <a:xfrm>
            <a:off x="928662" y="2857496"/>
            <a:ext cx="214314" cy="35719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Down Arrow 7"/>
          <p:cNvSpPr/>
          <p:nvPr/>
        </p:nvSpPr>
        <p:spPr>
          <a:xfrm>
            <a:off x="928662" y="4143380"/>
            <a:ext cx="285752" cy="428628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Down Arrow 8"/>
          <p:cNvSpPr/>
          <p:nvPr/>
        </p:nvSpPr>
        <p:spPr>
          <a:xfrm>
            <a:off x="928662" y="4786322"/>
            <a:ext cx="285752" cy="428628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TextBox 12"/>
          <p:cNvSpPr txBox="1"/>
          <p:nvPr/>
        </p:nvSpPr>
        <p:spPr>
          <a:xfrm>
            <a:off x="6072198" y="5786454"/>
            <a:ext cx="2500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Almeida </a:t>
            </a:r>
            <a:r>
              <a:rPr lang="pt-BR" dirty="0" err="1" smtClean="0"/>
              <a:t>et</a:t>
            </a:r>
            <a:r>
              <a:rPr lang="pt-BR" dirty="0" smtClean="0"/>
              <a:t> al., 1998</a:t>
            </a:r>
          </a:p>
          <a:p>
            <a:r>
              <a:rPr lang="pt-BR" dirty="0" err="1" smtClean="0"/>
              <a:t>Goos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al., 2002</a:t>
            </a:r>
          </a:p>
          <a:p>
            <a:endParaRPr lang="pt-BR" dirty="0"/>
          </a:p>
        </p:txBody>
      </p:sp>
      <p:sp>
        <p:nvSpPr>
          <p:cNvPr id="14" name="Up Arrow 13"/>
          <p:cNvSpPr/>
          <p:nvPr/>
        </p:nvSpPr>
        <p:spPr>
          <a:xfrm>
            <a:off x="928662" y="2214554"/>
            <a:ext cx="214314" cy="357190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2071710"/>
            <a:ext cx="7772400" cy="45720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pt-BR" dirty="0" smtClean="0"/>
              <a:t>Cortisol</a:t>
            </a:r>
          </a:p>
          <a:p>
            <a:pPr lvl="1">
              <a:lnSpc>
                <a:spcPct val="200000"/>
              </a:lnSpc>
            </a:pPr>
            <a:r>
              <a:rPr lang="pt-BR" dirty="0" err="1" smtClean="0"/>
              <a:t>Esteroide</a:t>
            </a:r>
            <a:r>
              <a:rPr lang="pt-BR" dirty="0" smtClean="0"/>
              <a:t> 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Envolvido em diversos processos </a:t>
            </a:r>
            <a:r>
              <a:rPr lang="pt-BR" dirty="0" err="1" smtClean="0"/>
              <a:t>fisiologicos</a:t>
            </a:r>
            <a:endParaRPr lang="pt-BR" dirty="0" smtClean="0"/>
          </a:p>
          <a:p>
            <a:pPr lvl="2">
              <a:lnSpc>
                <a:spcPct val="200000"/>
              </a:lnSpc>
            </a:pPr>
            <a:r>
              <a:rPr lang="pt-BR" dirty="0" smtClean="0"/>
              <a:t>Relação com a fertilidade</a:t>
            </a:r>
          </a:p>
          <a:p>
            <a:pPr lvl="3">
              <a:lnSpc>
                <a:spcPct val="200000"/>
              </a:lnSpc>
            </a:pPr>
            <a:r>
              <a:rPr lang="pt-BR" dirty="0" smtClean="0"/>
              <a:t>Ação </a:t>
            </a:r>
            <a:r>
              <a:rPr lang="pt-BR" dirty="0" err="1" smtClean="0"/>
              <a:t>antiinflamatoria</a:t>
            </a:r>
            <a:r>
              <a:rPr lang="pt-BR" dirty="0" smtClean="0"/>
              <a:t> na ovulação</a:t>
            </a:r>
          </a:p>
        </p:txBody>
      </p:sp>
      <p:pic>
        <p:nvPicPr>
          <p:cNvPr id="4" name="Picture 3" descr="cortisol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357166"/>
            <a:ext cx="3786214" cy="37862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929454" y="6140255"/>
            <a:ext cx="20929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Michael </a:t>
            </a:r>
            <a:r>
              <a:rPr lang="pt-BR" dirty="0" err="1" smtClean="0"/>
              <a:t>et</a:t>
            </a:r>
            <a:r>
              <a:rPr lang="pt-BR" dirty="0" smtClean="0"/>
              <a:t> al., 2003</a:t>
            </a:r>
          </a:p>
          <a:p>
            <a:r>
              <a:rPr lang="pt-BR" dirty="0" smtClean="0"/>
              <a:t>Acosta </a:t>
            </a:r>
            <a:r>
              <a:rPr lang="pt-BR" dirty="0" err="1" smtClean="0"/>
              <a:t>et</a:t>
            </a:r>
            <a:r>
              <a:rPr lang="pt-BR" dirty="0" smtClean="0"/>
              <a:t> al., 2005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28641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</a:pPr>
            <a:r>
              <a:rPr lang="pt-BR" dirty="0" smtClean="0"/>
              <a:t>Estresse 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  Produção de </a:t>
            </a:r>
            <a:r>
              <a:rPr lang="pt-BR" dirty="0" err="1" smtClean="0"/>
              <a:t>espermatide</a:t>
            </a:r>
            <a:endParaRPr lang="pt-BR" dirty="0" smtClean="0"/>
          </a:p>
          <a:p>
            <a:pPr lvl="1">
              <a:lnSpc>
                <a:spcPct val="200000"/>
              </a:lnSpc>
            </a:pPr>
            <a:r>
              <a:rPr lang="pt-BR" dirty="0" smtClean="0"/>
              <a:t>   Qualidade e quantidade </a:t>
            </a:r>
            <a:r>
              <a:rPr lang="pt-BR" dirty="0" err="1" smtClean="0"/>
              <a:t>sptz</a:t>
            </a:r>
            <a:endParaRPr lang="pt-BR" dirty="0" smtClean="0"/>
          </a:p>
          <a:p>
            <a:pPr lvl="1">
              <a:lnSpc>
                <a:spcPct val="200000"/>
              </a:lnSpc>
            </a:pPr>
            <a:r>
              <a:rPr lang="pt-BR" dirty="0" smtClean="0"/>
              <a:t>  </a:t>
            </a:r>
            <a:r>
              <a:rPr lang="pt-BR" dirty="0" err="1" smtClean="0"/>
              <a:t>Prolactina</a:t>
            </a:r>
            <a:endParaRPr lang="pt-BR" dirty="0" smtClean="0"/>
          </a:p>
          <a:p>
            <a:pPr lvl="2">
              <a:lnSpc>
                <a:spcPct val="150000"/>
              </a:lnSpc>
            </a:pPr>
            <a:r>
              <a:rPr lang="pt-BR" dirty="0" smtClean="0"/>
              <a:t>    </a:t>
            </a:r>
            <a:r>
              <a:rPr lang="pt-BR" dirty="0" err="1" smtClean="0"/>
              <a:t>vesicula</a:t>
            </a:r>
            <a:r>
              <a:rPr lang="pt-BR" dirty="0" smtClean="0"/>
              <a:t> seminal (VS)</a:t>
            </a:r>
          </a:p>
          <a:p>
            <a:pPr lvl="2">
              <a:lnSpc>
                <a:spcPct val="150000"/>
              </a:lnSpc>
            </a:pPr>
            <a:r>
              <a:rPr lang="pt-BR" dirty="0" smtClean="0"/>
              <a:t>     </a:t>
            </a:r>
            <a:r>
              <a:rPr lang="pt-BR" dirty="0" err="1" smtClean="0"/>
              <a:t>conteudo</a:t>
            </a:r>
            <a:r>
              <a:rPr lang="pt-BR" dirty="0" smtClean="0"/>
              <a:t> de DNA na VS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 FSH não alterado  </a:t>
            </a:r>
          </a:p>
          <a:p>
            <a:pPr lvl="1">
              <a:lnSpc>
                <a:spcPct val="200000"/>
              </a:lnSpc>
            </a:pPr>
            <a:r>
              <a:rPr lang="pt-BR" dirty="0" err="1" smtClean="0"/>
              <a:t>Prostata</a:t>
            </a:r>
            <a:r>
              <a:rPr lang="pt-BR" dirty="0" smtClean="0"/>
              <a:t> não alterada</a:t>
            </a:r>
          </a:p>
          <a:p>
            <a:pPr lvl="1"/>
            <a:endParaRPr lang="pt-B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7772400" cy="914400"/>
          </a:xfrm>
        </p:spPr>
        <p:txBody>
          <a:bodyPr/>
          <a:lstStyle/>
          <a:p>
            <a:r>
              <a:rPr lang="pt-BR" dirty="0" smtClean="0"/>
              <a:t>Estresse X Reprodução no macho </a:t>
            </a:r>
            <a:endParaRPr lang="pt-BR" dirty="0"/>
          </a:p>
        </p:txBody>
      </p:sp>
      <p:sp>
        <p:nvSpPr>
          <p:cNvPr id="5" name="Down Arrow 4"/>
          <p:cNvSpPr/>
          <p:nvPr/>
        </p:nvSpPr>
        <p:spPr>
          <a:xfrm>
            <a:off x="928662" y="2357430"/>
            <a:ext cx="214314" cy="35719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Down Arrow 9"/>
          <p:cNvSpPr/>
          <p:nvPr/>
        </p:nvSpPr>
        <p:spPr>
          <a:xfrm>
            <a:off x="928662" y="3071810"/>
            <a:ext cx="214314" cy="35719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Up Arrow 11"/>
          <p:cNvSpPr/>
          <p:nvPr/>
        </p:nvSpPr>
        <p:spPr>
          <a:xfrm>
            <a:off x="928662" y="3643314"/>
            <a:ext cx="214314" cy="428628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TextBox 12"/>
          <p:cNvSpPr txBox="1"/>
          <p:nvPr/>
        </p:nvSpPr>
        <p:spPr>
          <a:xfrm>
            <a:off x="6072198" y="5786454"/>
            <a:ext cx="2500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Almeida </a:t>
            </a:r>
            <a:r>
              <a:rPr lang="pt-BR" dirty="0" err="1" smtClean="0"/>
              <a:t>et</a:t>
            </a:r>
            <a:r>
              <a:rPr lang="pt-BR" dirty="0" smtClean="0"/>
              <a:t> al., 1998</a:t>
            </a:r>
          </a:p>
          <a:p>
            <a:r>
              <a:rPr lang="pt-BR" dirty="0" err="1" smtClean="0"/>
              <a:t>Goos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al., 2002</a:t>
            </a:r>
          </a:p>
          <a:p>
            <a:endParaRPr lang="pt-BR" dirty="0"/>
          </a:p>
        </p:txBody>
      </p:sp>
      <p:sp>
        <p:nvSpPr>
          <p:cNvPr id="14" name="Down Arrow 13"/>
          <p:cNvSpPr/>
          <p:nvPr/>
        </p:nvSpPr>
        <p:spPr>
          <a:xfrm>
            <a:off x="1214414" y="4214818"/>
            <a:ext cx="214314" cy="35719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Down Arrow 14"/>
          <p:cNvSpPr/>
          <p:nvPr/>
        </p:nvSpPr>
        <p:spPr>
          <a:xfrm>
            <a:off x="1214414" y="4643446"/>
            <a:ext cx="214314" cy="35719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83560"/>
            <a:ext cx="8258204" cy="486015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pt-BR" dirty="0" smtClean="0"/>
              <a:t>Mecanismos propostos de ação </a:t>
            </a:r>
          </a:p>
          <a:p>
            <a:pPr lvl="1">
              <a:lnSpc>
                <a:spcPct val="200000"/>
              </a:lnSpc>
            </a:pPr>
            <a:r>
              <a:rPr lang="pt-BR" dirty="0" err="1" smtClean="0"/>
              <a:t>Hipotese</a:t>
            </a:r>
            <a:r>
              <a:rPr lang="pt-BR" dirty="0" smtClean="0"/>
              <a:t> 1</a:t>
            </a:r>
          </a:p>
          <a:p>
            <a:pPr lvl="2">
              <a:lnSpc>
                <a:spcPct val="200000"/>
              </a:lnSpc>
            </a:pPr>
            <a:r>
              <a:rPr lang="pt-BR" dirty="0" smtClean="0"/>
              <a:t>Queda de sensibilidade das c. </a:t>
            </a:r>
            <a:r>
              <a:rPr lang="pt-BR" dirty="0" err="1" smtClean="0"/>
              <a:t>Leydig</a:t>
            </a:r>
            <a:r>
              <a:rPr lang="pt-BR" dirty="0" smtClean="0"/>
              <a:t> ao LH</a:t>
            </a:r>
          </a:p>
          <a:p>
            <a:pPr lvl="3">
              <a:lnSpc>
                <a:spcPct val="200000"/>
              </a:lnSpc>
            </a:pPr>
            <a:r>
              <a:rPr lang="pt-BR" dirty="0" smtClean="0"/>
              <a:t>    produção de </a:t>
            </a:r>
            <a:r>
              <a:rPr lang="pt-BR" dirty="0" err="1" smtClean="0"/>
              <a:t>cAMP</a:t>
            </a:r>
            <a:r>
              <a:rPr lang="pt-BR" dirty="0" smtClean="0"/>
              <a:t> estimulado por LH</a:t>
            </a:r>
          </a:p>
          <a:p>
            <a:pPr lvl="3">
              <a:lnSpc>
                <a:spcPct val="200000"/>
              </a:lnSpc>
            </a:pPr>
            <a:r>
              <a:rPr lang="pt-BR" dirty="0" smtClean="0"/>
              <a:t>Diminuição ou bloqueio na </a:t>
            </a:r>
            <a:r>
              <a:rPr lang="pt-BR" dirty="0" err="1" smtClean="0"/>
              <a:t>sintese</a:t>
            </a:r>
            <a:r>
              <a:rPr lang="pt-BR" dirty="0" smtClean="0"/>
              <a:t> de T</a:t>
            </a:r>
          </a:p>
          <a:p>
            <a:pPr lvl="1"/>
            <a:endParaRPr lang="pt-B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Estresse X Reprodução no macho </a:t>
            </a:r>
            <a:endParaRPr lang="pt-BR" dirty="0"/>
          </a:p>
        </p:txBody>
      </p:sp>
      <p:sp>
        <p:nvSpPr>
          <p:cNvPr id="5" name="TextBox 4"/>
          <p:cNvSpPr txBox="1"/>
          <p:nvPr/>
        </p:nvSpPr>
        <p:spPr>
          <a:xfrm>
            <a:off x="6572264" y="6072206"/>
            <a:ext cx="2571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Almeida </a:t>
            </a:r>
            <a:r>
              <a:rPr lang="pt-BR" dirty="0" err="1" smtClean="0"/>
              <a:t>et</a:t>
            </a:r>
            <a:r>
              <a:rPr lang="pt-BR" dirty="0" smtClean="0"/>
              <a:t> al., 1998</a:t>
            </a:r>
            <a:endParaRPr lang="pt-BR" dirty="0"/>
          </a:p>
        </p:txBody>
      </p:sp>
      <p:sp>
        <p:nvSpPr>
          <p:cNvPr id="6" name="Down Arrow 5"/>
          <p:cNvSpPr/>
          <p:nvPr/>
        </p:nvSpPr>
        <p:spPr>
          <a:xfrm>
            <a:off x="1714480" y="4643446"/>
            <a:ext cx="28575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472518" cy="5357850"/>
          </a:xfrm>
        </p:spPr>
        <p:txBody>
          <a:bodyPr>
            <a:normAutofit/>
          </a:bodyPr>
          <a:lstStyle/>
          <a:p>
            <a:pPr lvl="1">
              <a:lnSpc>
                <a:spcPct val="200000"/>
              </a:lnSpc>
            </a:pPr>
            <a:r>
              <a:rPr lang="pt-BR" dirty="0" err="1" smtClean="0"/>
              <a:t>Hipotese</a:t>
            </a:r>
            <a:r>
              <a:rPr lang="pt-BR" dirty="0" smtClean="0"/>
              <a:t> 2</a:t>
            </a:r>
          </a:p>
          <a:p>
            <a:pPr lvl="2">
              <a:lnSpc>
                <a:spcPct val="200000"/>
              </a:lnSpc>
            </a:pPr>
            <a:r>
              <a:rPr lang="pt-BR" dirty="0" smtClean="0"/>
              <a:t>Ação direta do Cortisol</a:t>
            </a:r>
          </a:p>
          <a:p>
            <a:pPr lvl="3">
              <a:lnSpc>
                <a:spcPct val="200000"/>
              </a:lnSpc>
            </a:pPr>
            <a:r>
              <a:rPr lang="pt-BR" dirty="0" smtClean="0"/>
              <a:t>Receptores de </a:t>
            </a:r>
            <a:r>
              <a:rPr lang="pt-BR" dirty="0" err="1" smtClean="0"/>
              <a:t>glicocorticoide</a:t>
            </a:r>
            <a:r>
              <a:rPr lang="pt-BR" dirty="0" smtClean="0"/>
              <a:t> em elementos </a:t>
            </a:r>
            <a:r>
              <a:rPr lang="pt-BR" dirty="0" err="1" smtClean="0"/>
              <a:t>espermaticos</a:t>
            </a:r>
            <a:endParaRPr lang="pt-BR" dirty="0" smtClean="0"/>
          </a:p>
          <a:p>
            <a:pPr lvl="3">
              <a:lnSpc>
                <a:spcPct val="200000"/>
              </a:lnSpc>
            </a:pPr>
            <a:r>
              <a:rPr lang="pt-BR" dirty="0" smtClean="0"/>
              <a:t>Receptores de </a:t>
            </a:r>
            <a:r>
              <a:rPr lang="pt-BR" dirty="0" err="1" smtClean="0"/>
              <a:t>glicocorticoide</a:t>
            </a:r>
            <a:r>
              <a:rPr lang="pt-BR" dirty="0" smtClean="0"/>
              <a:t> nas c. </a:t>
            </a:r>
            <a:r>
              <a:rPr lang="pt-BR" dirty="0" err="1" smtClean="0"/>
              <a:t>Leydig</a:t>
            </a:r>
            <a:endParaRPr lang="pt-BR" dirty="0" smtClean="0"/>
          </a:p>
          <a:p>
            <a:pPr lvl="4">
              <a:lnSpc>
                <a:spcPct val="200000"/>
              </a:lnSpc>
            </a:pPr>
            <a:r>
              <a:rPr lang="pt-BR" dirty="0" smtClean="0"/>
              <a:t>Supressão da resposta testicular as gonadotrofinas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Estresse X Reprodução no macho </a:t>
            </a:r>
            <a:endParaRPr lang="pt-BR" dirty="0"/>
          </a:p>
        </p:txBody>
      </p:sp>
      <p:sp>
        <p:nvSpPr>
          <p:cNvPr id="5" name="TextBox 4"/>
          <p:cNvSpPr txBox="1"/>
          <p:nvPr/>
        </p:nvSpPr>
        <p:spPr>
          <a:xfrm>
            <a:off x="6500826" y="5715016"/>
            <a:ext cx="2571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Almeida </a:t>
            </a:r>
            <a:r>
              <a:rPr lang="pt-BR" dirty="0" err="1" smtClean="0"/>
              <a:t>et</a:t>
            </a:r>
            <a:r>
              <a:rPr lang="pt-BR" dirty="0" smtClean="0"/>
              <a:t> al., 1998</a:t>
            </a:r>
          </a:p>
          <a:p>
            <a:r>
              <a:rPr lang="pt-BR" dirty="0" err="1" smtClean="0"/>
              <a:t>Consten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al., 2002</a:t>
            </a:r>
          </a:p>
          <a:p>
            <a:r>
              <a:rPr lang="pt-BR" dirty="0" err="1" smtClean="0"/>
              <a:t>Goos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al., 2002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472518" cy="5357850"/>
          </a:xfrm>
        </p:spPr>
        <p:txBody>
          <a:bodyPr>
            <a:normAutofit/>
          </a:bodyPr>
          <a:lstStyle/>
          <a:p>
            <a:pPr lvl="1">
              <a:lnSpc>
                <a:spcPct val="200000"/>
              </a:lnSpc>
            </a:pPr>
            <a:r>
              <a:rPr lang="pt-BR" dirty="0" err="1" smtClean="0"/>
              <a:t>Hipotese</a:t>
            </a:r>
            <a:r>
              <a:rPr lang="pt-BR" dirty="0" smtClean="0"/>
              <a:t> 2</a:t>
            </a:r>
          </a:p>
          <a:p>
            <a:pPr lvl="2">
              <a:lnSpc>
                <a:spcPct val="200000"/>
              </a:lnSpc>
            </a:pPr>
            <a:r>
              <a:rPr lang="pt-BR" dirty="0" smtClean="0"/>
              <a:t>Ação direta do Cortisol</a:t>
            </a:r>
          </a:p>
          <a:p>
            <a:pPr lvl="3">
              <a:lnSpc>
                <a:spcPct val="200000"/>
              </a:lnSpc>
            </a:pPr>
            <a:r>
              <a:rPr lang="pt-BR" dirty="0" smtClean="0"/>
              <a:t>Receptores de </a:t>
            </a:r>
            <a:r>
              <a:rPr lang="pt-BR" dirty="0" err="1" smtClean="0"/>
              <a:t>glicocorticoide</a:t>
            </a:r>
            <a:r>
              <a:rPr lang="pt-BR" dirty="0" smtClean="0"/>
              <a:t> nas c. </a:t>
            </a:r>
            <a:r>
              <a:rPr lang="pt-BR" dirty="0" err="1" smtClean="0"/>
              <a:t>Sertoli</a:t>
            </a:r>
            <a:endParaRPr lang="pt-BR" dirty="0" smtClean="0"/>
          </a:p>
          <a:p>
            <a:pPr lvl="4">
              <a:lnSpc>
                <a:spcPct val="200000"/>
              </a:lnSpc>
            </a:pPr>
            <a:r>
              <a:rPr lang="pt-BR" dirty="0" smtClean="0"/>
              <a:t>Efeito na </a:t>
            </a:r>
            <a:r>
              <a:rPr lang="pt-BR" dirty="0" err="1" smtClean="0"/>
              <a:t>espermatogenese</a:t>
            </a:r>
            <a:endParaRPr lang="pt-BR" dirty="0" smtClean="0"/>
          </a:p>
          <a:p>
            <a:pPr lvl="4">
              <a:lnSpc>
                <a:spcPct val="200000"/>
              </a:lnSpc>
            </a:pPr>
            <a:r>
              <a:rPr lang="pt-BR" dirty="0" smtClean="0"/>
              <a:t>Produção de </a:t>
            </a:r>
            <a:r>
              <a:rPr lang="pt-BR" dirty="0" err="1" smtClean="0"/>
              <a:t>activina</a:t>
            </a:r>
            <a:r>
              <a:rPr lang="pt-BR" dirty="0" smtClean="0"/>
              <a:t> B</a:t>
            </a:r>
          </a:p>
          <a:p>
            <a:pPr lvl="5">
              <a:lnSpc>
                <a:spcPct val="200000"/>
              </a:lnSpc>
            </a:pPr>
            <a:r>
              <a:rPr lang="pt-BR" dirty="0" smtClean="0"/>
              <a:t>Feedback + para FSH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Estresse X Reprodução no macho </a:t>
            </a:r>
            <a:endParaRPr lang="pt-BR" dirty="0"/>
          </a:p>
        </p:txBody>
      </p:sp>
      <p:sp>
        <p:nvSpPr>
          <p:cNvPr id="5" name="TextBox 4"/>
          <p:cNvSpPr txBox="1"/>
          <p:nvPr/>
        </p:nvSpPr>
        <p:spPr>
          <a:xfrm>
            <a:off x="6572264" y="6072206"/>
            <a:ext cx="2571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Almeida </a:t>
            </a:r>
            <a:r>
              <a:rPr lang="pt-BR" dirty="0" err="1" smtClean="0"/>
              <a:t>et</a:t>
            </a:r>
            <a:r>
              <a:rPr lang="pt-BR" dirty="0" smtClean="0"/>
              <a:t> al., 1998</a:t>
            </a:r>
          </a:p>
          <a:p>
            <a:r>
              <a:rPr lang="pt-BR" dirty="0" err="1" smtClean="0"/>
              <a:t>Consten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al., 2002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Content Placeholder 3" descr="espermatogenes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06" y="71414"/>
            <a:ext cx="9001188" cy="6715148"/>
          </a:xfrm>
        </p:spPr>
      </p:pic>
      <p:sp>
        <p:nvSpPr>
          <p:cNvPr id="5" name="&quot;No&quot; Symbol 4"/>
          <p:cNvSpPr/>
          <p:nvPr/>
        </p:nvSpPr>
        <p:spPr>
          <a:xfrm>
            <a:off x="1428728" y="142852"/>
            <a:ext cx="1000132" cy="642942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&quot;No&quot; Symbol 5"/>
          <p:cNvSpPr/>
          <p:nvPr/>
        </p:nvSpPr>
        <p:spPr>
          <a:xfrm>
            <a:off x="3071802" y="71414"/>
            <a:ext cx="1000132" cy="642942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71612"/>
            <a:ext cx="8401080" cy="5072098"/>
          </a:xfrm>
        </p:spPr>
        <p:txBody>
          <a:bodyPr>
            <a:normAutofit/>
          </a:bodyPr>
          <a:lstStyle/>
          <a:p>
            <a:pPr lvl="1">
              <a:lnSpc>
                <a:spcPct val="200000"/>
              </a:lnSpc>
            </a:pPr>
            <a:r>
              <a:rPr lang="pt-BR" dirty="0" err="1" smtClean="0"/>
              <a:t>Hipotese</a:t>
            </a:r>
            <a:r>
              <a:rPr lang="pt-BR" dirty="0" smtClean="0"/>
              <a:t> 3</a:t>
            </a:r>
          </a:p>
          <a:p>
            <a:pPr lvl="2">
              <a:lnSpc>
                <a:spcPct val="200000"/>
              </a:lnSpc>
            </a:pPr>
            <a:r>
              <a:rPr lang="pt-BR" dirty="0" smtClean="0"/>
              <a:t>Competição </a:t>
            </a:r>
            <a:r>
              <a:rPr lang="pt-BR" dirty="0" err="1" smtClean="0"/>
              <a:t>enzimatica</a:t>
            </a:r>
            <a:endParaRPr lang="pt-BR" dirty="0" smtClean="0"/>
          </a:p>
          <a:p>
            <a:pPr lvl="3">
              <a:lnSpc>
                <a:spcPct val="200000"/>
              </a:lnSpc>
            </a:pPr>
            <a:r>
              <a:rPr lang="pt-BR" dirty="0" smtClean="0"/>
              <a:t>Redução os receptores de LH</a:t>
            </a:r>
          </a:p>
          <a:p>
            <a:pPr lvl="3">
              <a:lnSpc>
                <a:spcPct val="200000"/>
              </a:lnSpc>
            </a:pPr>
            <a:r>
              <a:rPr lang="pt-BR" dirty="0" smtClean="0"/>
              <a:t>Inibição da atividade 17</a:t>
            </a:r>
            <a:r>
              <a:rPr lang="el-GR" dirty="0" smtClean="0"/>
              <a:t>α</a:t>
            </a:r>
            <a:r>
              <a:rPr lang="pt-BR" dirty="0" smtClean="0"/>
              <a:t>-</a:t>
            </a:r>
            <a:r>
              <a:rPr lang="pt-BR" dirty="0" err="1" smtClean="0"/>
              <a:t>hidroxilase</a:t>
            </a:r>
            <a:r>
              <a:rPr lang="pt-BR" dirty="0" smtClean="0"/>
              <a:t> </a:t>
            </a:r>
          </a:p>
          <a:p>
            <a:pPr lvl="1">
              <a:buNone/>
            </a:pPr>
            <a:endParaRPr lang="pt-B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Estresse X Reprodução no macho </a:t>
            </a:r>
            <a:endParaRPr lang="pt-BR" dirty="0"/>
          </a:p>
        </p:txBody>
      </p:sp>
      <p:sp>
        <p:nvSpPr>
          <p:cNvPr id="5" name="TextBox 4"/>
          <p:cNvSpPr txBox="1"/>
          <p:nvPr/>
        </p:nvSpPr>
        <p:spPr>
          <a:xfrm>
            <a:off x="6572264" y="6072206"/>
            <a:ext cx="2571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Almeida </a:t>
            </a:r>
            <a:r>
              <a:rPr lang="pt-BR" dirty="0" err="1" smtClean="0"/>
              <a:t>et</a:t>
            </a:r>
            <a:r>
              <a:rPr lang="pt-BR" dirty="0" smtClean="0"/>
              <a:t> al., 1998</a:t>
            </a:r>
          </a:p>
          <a:p>
            <a:r>
              <a:rPr lang="pt-BR" dirty="0" err="1" smtClean="0"/>
              <a:t>Consten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al., 2002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Estresse X Reprodução na fêmea </a:t>
            </a:r>
            <a:endParaRPr lang="pt-BR"/>
          </a:p>
        </p:txBody>
      </p:sp>
      <p:pic>
        <p:nvPicPr>
          <p:cNvPr id="4" name="Picture 3" descr="sintese de cortiso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232" y="214290"/>
            <a:ext cx="9004362" cy="6286544"/>
          </a:xfrm>
          <a:prstGeom prst="rect">
            <a:avLst/>
          </a:prstGeom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Rectangle 5"/>
          <p:cNvSpPr/>
          <p:nvPr/>
        </p:nvSpPr>
        <p:spPr>
          <a:xfrm>
            <a:off x="0" y="285728"/>
            <a:ext cx="4714876" cy="2143140"/>
          </a:xfrm>
          <a:prstGeom prst="rect">
            <a:avLst/>
          </a:prstGeom>
          <a:noFill/>
          <a:ln w="76200">
            <a:solidFill>
              <a:schemeClr val="tx2">
                <a:lumMod val="50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3000364" y="2428868"/>
            <a:ext cx="1714512" cy="2071702"/>
          </a:xfrm>
          <a:prstGeom prst="rect">
            <a:avLst/>
          </a:prstGeom>
          <a:noFill/>
          <a:ln w="76200">
            <a:solidFill>
              <a:schemeClr val="tx2">
                <a:lumMod val="50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ctangle 7"/>
          <p:cNvSpPr/>
          <p:nvPr/>
        </p:nvSpPr>
        <p:spPr>
          <a:xfrm>
            <a:off x="3000364" y="2285992"/>
            <a:ext cx="1643074" cy="2857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Up Arrow 8"/>
          <p:cNvSpPr/>
          <p:nvPr/>
        </p:nvSpPr>
        <p:spPr>
          <a:xfrm>
            <a:off x="428596" y="2000240"/>
            <a:ext cx="214314" cy="285752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Up Arrow 9"/>
          <p:cNvSpPr/>
          <p:nvPr/>
        </p:nvSpPr>
        <p:spPr>
          <a:xfrm>
            <a:off x="4143372" y="3929066"/>
            <a:ext cx="214314" cy="285752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Down Arrow 10"/>
          <p:cNvSpPr/>
          <p:nvPr/>
        </p:nvSpPr>
        <p:spPr>
          <a:xfrm>
            <a:off x="7000892" y="2857496"/>
            <a:ext cx="285752" cy="500066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5715008" y="2928934"/>
            <a:ext cx="1285884" cy="369332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228600">
              <a:srgbClr val="00B050">
                <a:alpha val="40000"/>
              </a:srgb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Estresse X Reprodução no macho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2864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Estresse </a:t>
            </a:r>
            <a:r>
              <a:rPr lang="pt-BR" dirty="0" err="1" smtClean="0"/>
              <a:t>quimico</a:t>
            </a:r>
            <a:r>
              <a:rPr lang="pt-BR" dirty="0" smtClean="0"/>
              <a:t> (cigarro)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Ativação diferenciada </a:t>
            </a:r>
            <a:r>
              <a:rPr lang="pt-BR" smtClean="0"/>
              <a:t>de </a:t>
            </a:r>
            <a:r>
              <a:rPr lang="pt-BR" smtClean="0"/>
              <a:t>fatores </a:t>
            </a:r>
            <a:r>
              <a:rPr lang="pt-BR" dirty="0" smtClean="0"/>
              <a:t>de transcrição</a:t>
            </a:r>
          </a:p>
          <a:p>
            <a:pPr lvl="2">
              <a:lnSpc>
                <a:spcPct val="150000"/>
              </a:lnSpc>
            </a:pPr>
            <a:r>
              <a:rPr lang="pt-BR" dirty="0" err="1" smtClean="0"/>
              <a:t>NF-kB</a:t>
            </a:r>
            <a:endParaRPr lang="pt-BR" dirty="0" smtClean="0"/>
          </a:p>
          <a:p>
            <a:pPr lvl="3">
              <a:lnSpc>
                <a:spcPct val="150000"/>
              </a:lnSpc>
            </a:pPr>
            <a:r>
              <a:rPr lang="pt-BR" dirty="0" smtClean="0"/>
              <a:t>Regula resposta </a:t>
            </a:r>
            <a:r>
              <a:rPr lang="pt-BR" dirty="0" err="1" smtClean="0"/>
              <a:t>inflamatoria</a:t>
            </a:r>
            <a:endParaRPr lang="pt-BR" dirty="0" smtClean="0"/>
          </a:p>
          <a:p>
            <a:pPr lvl="3">
              <a:lnSpc>
                <a:spcPct val="150000"/>
              </a:lnSpc>
            </a:pPr>
            <a:r>
              <a:rPr lang="pt-BR" dirty="0" smtClean="0"/>
              <a:t>Controle de apoptose, diferenciação, migração e ciclo celular</a:t>
            </a:r>
          </a:p>
          <a:p>
            <a:pPr lvl="2">
              <a:lnSpc>
                <a:spcPct val="150000"/>
              </a:lnSpc>
            </a:pPr>
            <a:r>
              <a:rPr lang="pt-BR" dirty="0" smtClean="0"/>
              <a:t>Fox genes</a:t>
            </a:r>
          </a:p>
          <a:p>
            <a:pPr lvl="3">
              <a:lnSpc>
                <a:spcPct val="150000"/>
              </a:lnSpc>
            </a:pPr>
            <a:r>
              <a:rPr lang="pt-BR" dirty="0" smtClean="0"/>
              <a:t>IKK (</a:t>
            </a:r>
            <a:r>
              <a:rPr lang="pt-BR" dirty="0" err="1" smtClean="0"/>
              <a:t>NF-kB</a:t>
            </a:r>
            <a:r>
              <a:rPr lang="pt-BR" dirty="0" smtClean="0"/>
              <a:t>)</a:t>
            </a:r>
            <a:endParaRPr lang="pt-BR" dirty="0" smtClean="0"/>
          </a:p>
          <a:p>
            <a:pPr lvl="2">
              <a:lnSpc>
                <a:spcPct val="200000"/>
              </a:lnSpc>
            </a:pPr>
            <a:r>
              <a:rPr lang="pt-BR" dirty="0" smtClean="0"/>
              <a:t>YY1</a:t>
            </a:r>
            <a:endParaRPr lang="pt-BR" dirty="0" smtClean="0"/>
          </a:p>
          <a:p>
            <a:pPr lvl="1">
              <a:lnSpc>
                <a:spcPct val="200000"/>
              </a:lnSpc>
            </a:pPr>
            <a:endParaRPr lang="pt-B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429388" y="6143644"/>
            <a:ext cx="2546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Linschooten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Estresse X Reprodução no macho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186766" cy="5000660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pt-BR" dirty="0" smtClean="0"/>
              <a:t>Resposta ao estresse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Estresse de curta duração</a:t>
            </a:r>
          </a:p>
          <a:p>
            <a:pPr lvl="2">
              <a:lnSpc>
                <a:spcPct val="200000"/>
              </a:lnSpc>
            </a:pPr>
            <a:r>
              <a:rPr lang="pt-BR" dirty="0" smtClean="0"/>
              <a:t>Não afeta 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Estresse de longa duração</a:t>
            </a:r>
          </a:p>
          <a:p>
            <a:pPr lvl="2">
              <a:lnSpc>
                <a:spcPct val="200000"/>
              </a:lnSpc>
            </a:pPr>
            <a:r>
              <a:rPr lang="pt-BR" dirty="0" smtClean="0"/>
              <a:t>Afeta </a:t>
            </a:r>
          </a:p>
          <a:p>
            <a:pPr lvl="3">
              <a:lnSpc>
                <a:spcPct val="200000"/>
              </a:lnSpc>
            </a:pPr>
            <a:r>
              <a:rPr lang="pt-BR" dirty="0" smtClean="0"/>
              <a:t>Redução nas c. </a:t>
            </a:r>
            <a:r>
              <a:rPr lang="pt-BR" dirty="0" err="1" smtClean="0"/>
              <a:t>Leydig</a:t>
            </a:r>
            <a:r>
              <a:rPr lang="pt-BR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15140" y="6143644"/>
            <a:ext cx="21184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Almeida </a:t>
            </a:r>
            <a:r>
              <a:rPr lang="pt-BR" dirty="0" err="1" smtClean="0"/>
              <a:t>et</a:t>
            </a:r>
            <a:r>
              <a:rPr lang="pt-BR" dirty="0" smtClean="0"/>
              <a:t> al., 1998</a:t>
            </a:r>
          </a:p>
          <a:p>
            <a:r>
              <a:rPr lang="pt-BR" dirty="0" err="1" smtClean="0"/>
              <a:t>Consten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al., 2002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7772400" cy="914400"/>
          </a:xfrm>
        </p:spPr>
        <p:txBody>
          <a:bodyPr/>
          <a:lstStyle/>
          <a:p>
            <a:r>
              <a:rPr lang="pt-BR" dirty="0" smtClean="0"/>
              <a:t>Considerações Finais – Fêmeas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7298"/>
            <a:ext cx="9001156" cy="52864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São </a:t>
            </a:r>
            <a:r>
              <a:rPr lang="pt-BR" dirty="0" err="1" smtClean="0"/>
              <a:t>necessarios</a:t>
            </a:r>
            <a:r>
              <a:rPr lang="pt-BR" dirty="0" smtClean="0"/>
              <a:t> maiores estudos para estabelecer o papel exato e os </a:t>
            </a:r>
            <a:r>
              <a:rPr lang="pt-BR" dirty="0" err="1" smtClean="0"/>
              <a:t>sitios</a:t>
            </a:r>
            <a:r>
              <a:rPr lang="pt-BR" dirty="0" smtClean="0"/>
              <a:t> de ligação do cortisol em </a:t>
            </a:r>
            <a:r>
              <a:rPr lang="pt-BR" dirty="0" err="1" smtClean="0"/>
              <a:t>femeas</a:t>
            </a:r>
            <a:r>
              <a:rPr lang="pt-BR" dirty="0" smtClean="0"/>
              <a:t> com a reprodução suprimida pelo estresse.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O numero de receptores para cortisol tem influência direta sobre a capacidade de algumas fêmeas não terem a reprodução comprometida pelo estresse. 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Os efeitos do estresse dependem do </a:t>
            </a:r>
            <a:r>
              <a:rPr lang="pt-BR" dirty="0" err="1" smtClean="0"/>
              <a:t>periodo</a:t>
            </a:r>
            <a:r>
              <a:rPr lang="pt-BR" dirty="0" smtClean="0"/>
              <a:t> do ciclo estral no qual ele ocorre.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intese de cortiso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347" y="71414"/>
            <a:ext cx="9106685" cy="671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43240" y="4059800"/>
            <a:ext cx="1143008" cy="36933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 - Machos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71612"/>
            <a:ext cx="8401080" cy="478394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dirty="0" smtClean="0"/>
              <a:t>Os efeitos do estresse dependem do </a:t>
            </a:r>
            <a:r>
              <a:rPr lang="pt-BR" dirty="0" err="1" smtClean="0"/>
              <a:t>periodo</a:t>
            </a:r>
            <a:r>
              <a:rPr lang="pt-BR" dirty="0" smtClean="0"/>
              <a:t> do desenvolvimento no qual ele ocorre.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O estresse de </a:t>
            </a:r>
            <a:r>
              <a:rPr lang="pt-BR" dirty="0" err="1" smtClean="0"/>
              <a:t>alta-baixa</a:t>
            </a:r>
            <a:r>
              <a:rPr lang="pt-BR" dirty="0" smtClean="0"/>
              <a:t> intensidade, curta ou longa duração tem efeitos diferenciados.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72120"/>
            <a:ext cx="7772400" cy="914400"/>
          </a:xfrm>
        </p:spPr>
        <p:txBody>
          <a:bodyPr/>
          <a:lstStyle/>
          <a:p>
            <a:r>
              <a:rPr lang="pt-BR" dirty="0" smtClean="0"/>
              <a:t>Obrigada!!!!</a:t>
            </a:r>
            <a:br>
              <a:rPr lang="pt-BR" dirty="0" smtClean="0"/>
            </a:br>
            <a:r>
              <a:rPr lang="pt-BR" dirty="0" smtClean="0"/>
              <a:t>aletheialima@gmail.com</a:t>
            </a:r>
            <a:endParaRPr lang="pt-BR" dirty="0"/>
          </a:p>
        </p:txBody>
      </p:sp>
      <p:pic>
        <p:nvPicPr>
          <p:cNvPr id="4" name="Picture 3" descr="vac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71920" y="214290"/>
            <a:ext cx="7119418" cy="52149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4422"/>
            <a:ext cx="7772400" cy="45720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pt-BR" dirty="0" smtClean="0"/>
              <a:t>Cortisol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Ação </a:t>
            </a:r>
            <a:r>
              <a:rPr lang="pt-BR" dirty="0" err="1" smtClean="0"/>
              <a:t>fisiologica</a:t>
            </a:r>
            <a:endParaRPr lang="pt-BR" dirty="0" smtClean="0"/>
          </a:p>
          <a:p>
            <a:pPr lvl="2">
              <a:lnSpc>
                <a:spcPct val="150000"/>
              </a:lnSpc>
            </a:pPr>
            <a:r>
              <a:rPr lang="pt-BR" dirty="0" smtClean="0"/>
              <a:t>enzimas 11</a:t>
            </a:r>
            <a:r>
              <a:rPr lang="el-GR" dirty="0" smtClean="0"/>
              <a:t>β</a:t>
            </a:r>
            <a:r>
              <a:rPr lang="pt-BR" dirty="0" smtClean="0"/>
              <a:t>HSD1 e 11</a:t>
            </a:r>
            <a:r>
              <a:rPr lang="el-GR" dirty="0" smtClean="0"/>
              <a:t>β</a:t>
            </a:r>
            <a:r>
              <a:rPr lang="pt-BR" dirty="0" smtClean="0"/>
              <a:t>HSD2</a:t>
            </a:r>
          </a:p>
          <a:p>
            <a:pPr lvl="2">
              <a:lnSpc>
                <a:spcPct val="150000"/>
              </a:lnSpc>
            </a:pPr>
            <a:r>
              <a:rPr lang="pt-BR" dirty="0" smtClean="0"/>
              <a:t>Conversão </a:t>
            </a:r>
            <a:endParaRPr lang="pt-BR" dirty="0"/>
          </a:p>
        </p:txBody>
      </p:sp>
      <p:sp>
        <p:nvSpPr>
          <p:cNvPr id="5" name="TextBox 4"/>
          <p:cNvSpPr txBox="1"/>
          <p:nvPr/>
        </p:nvSpPr>
        <p:spPr>
          <a:xfrm>
            <a:off x="2214546" y="5143512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CORTISOL    ativa</a:t>
            </a:r>
            <a:endParaRPr lang="pt-BR" dirty="0"/>
          </a:p>
        </p:txBody>
      </p:sp>
      <p:sp>
        <p:nvSpPr>
          <p:cNvPr id="6" name="Right Arrow 5"/>
          <p:cNvSpPr/>
          <p:nvPr/>
        </p:nvSpPr>
        <p:spPr>
          <a:xfrm>
            <a:off x="4000496" y="5286388"/>
            <a:ext cx="1214446" cy="28575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Box 6"/>
          <p:cNvSpPr txBox="1"/>
          <p:nvPr/>
        </p:nvSpPr>
        <p:spPr>
          <a:xfrm>
            <a:off x="5715008" y="5214950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CORTISONA inerte</a:t>
            </a:r>
            <a:endParaRPr lang="pt-BR" dirty="0"/>
          </a:p>
        </p:txBody>
      </p:sp>
      <p:sp>
        <p:nvSpPr>
          <p:cNvPr id="8" name="Rectangle 7"/>
          <p:cNvSpPr/>
          <p:nvPr/>
        </p:nvSpPr>
        <p:spPr>
          <a:xfrm>
            <a:off x="2143108" y="5143512"/>
            <a:ext cx="1500198" cy="642942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5715008" y="5143512"/>
            <a:ext cx="1500198" cy="71438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0" name="Elbow Connector 19"/>
          <p:cNvCxnSpPr>
            <a:stCxn id="8" idx="0"/>
            <a:endCxn id="9" idx="0"/>
          </p:cNvCxnSpPr>
          <p:nvPr/>
        </p:nvCxnSpPr>
        <p:spPr>
          <a:xfrm rot="5400000" flipH="1" flipV="1">
            <a:off x="4679157" y="3357562"/>
            <a:ext cx="1588" cy="3571900"/>
          </a:xfrm>
          <a:prstGeom prst="bentConnector3">
            <a:avLst>
              <a:gd name="adj1" fmla="val 14395466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9" idx="2"/>
            <a:endCxn id="8" idx="2"/>
          </p:cNvCxnSpPr>
          <p:nvPr/>
        </p:nvCxnSpPr>
        <p:spPr>
          <a:xfrm rot="5400000" flipH="1">
            <a:off x="4643438" y="4036223"/>
            <a:ext cx="71438" cy="3571900"/>
          </a:xfrm>
          <a:prstGeom prst="bentConnector3">
            <a:avLst>
              <a:gd name="adj1" fmla="val -319998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714612" y="4214818"/>
            <a:ext cx="1214446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2786050" y="434555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11</a:t>
            </a:r>
            <a:r>
              <a:rPr lang="el-G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β</a:t>
            </a:r>
            <a:r>
              <a:rPr lang="pt-B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HSD1 </a:t>
            </a:r>
            <a:endParaRPr lang="pt-BR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3786182" y="6072206"/>
            <a:ext cx="1214446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TextBox 25"/>
          <p:cNvSpPr txBox="1"/>
          <p:nvPr/>
        </p:nvSpPr>
        <p:spPr>
          <a:xfrm>
            <a:off x="3929058" y="627437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11</a:t>
            </a:r>
            <a:r>
              <a:rPr lang="el-G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β</a:t>
            </a:r>
            <a:r>
              <a:rPr lang="pt-B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HSD1 </a:t>
            </a:r>
            <a:endParaRPr lang="pt-BR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072066" y="4143380"/>
            <a:ext cx="1071570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TextBox 27"/>
          <p:cNvSpPr txBox="1"/>
          <p:nvPr/>
        </p:nvSpPr>
        <p:spPr>
          <a:xfrm>
            <a:off x="5072066" y="427411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11</a:t>
            </a:r>
            <a:r>
              <a:rPr lang="el-G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β</a:t>
            </a:r>
            <a:r>
              <a:rPr lang="pt-B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HSD2 </a:t>
            </a:r>
            <a:endParaRPr lang="pt-BR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86578" y="634581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Michael </a:t>
            </a:r>
            <a:r>
              <a:rPr lang="pt-BR" dirty="0" err="1" smtClean="0"/>
              <a:t>et</a:t>
            </a:r>
            <a:r>
              <a:rPr lang="pt-BR" dirty="0" smtClean="0"/>
              <a:t> al., 2003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abela com enzima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2" y="71438"/>
            <a:ext cx="9072594" cy="671514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00892" y="648869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Michael </a:t>
            </a:r>
            <a:r>
              <a:rPr lang="pt-BR" dirty="0" err="1" smtClean="0">
                <a:solidFill>
                  <a:schemeClr val="bg1"/>
                </a:solidFill>
              </a:rPr>
              <a:t>et</a:t>
            </a:r>
            <a:r>
              <a:rPr lang="pt-BR" dirty="0" smtClean="0">
                <a:solidFill>
                  <a:schemeClr val="bg1"/>
                </a:solidFill>
              </a:rPr>
              <a:t> al., 2003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2844" y="1500174"/>
            <a:ext cx="8858312" cy="1000132"/>
          </a:xfrm>
          <a:prstGeom prst="rect">
            <a:avLst/>
          </a:prstGeom>
          <a:noFill/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142844" y="2500306"/>
            <a:ext cx="8929750" cy="1928826"/>
          </a:xfrm>
          <a:prstGeom prst="rect">
            <a:avLst/>
          </a:prstGeom>
          <a:noFill/>
          <a:ln w="28575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ctangle 7"/>
          <p:cNvSpPr/>
          <p:nvPr/>
        </p:nvSpPr>
        <p:spPr>
          <a:xfrm>
            <a:off x="142844" y="4429132"/>
            <a:ext cx="8858312" cy="428628"/>
          </a:xfrm>
          <a:prstGeom prst="rect">
            <a:avLst/>
          </a:prstGeom>
          <a:noFill/>
          <a:ln w="381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Cortisol X Estresse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428736"/>
            <a:ext cx="8643998" cy="5286412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pt-BR" dirty="0" smtClean="0"/>
              <a:t>Cortisol </a:t>
            </a:r>
          </a:p>
          <a:p>
            <a:pPr lvl="1">
              <a:lnSpc>
                <a:spcPct val="170000"/>
              </a:lnSpc>
            </a:pPr>
            <a:r>
              <a:rPr lang="pt-BR" dirty="0" smtClean="0"/>
              <a:t>Media o efeito supressor do estresse na reprodução</a:t>
            </a:r>
          </a:p>
          <a:p>
            <a:pPr>
              <a:lnSpc>
                <a:spcPct val="170000"/>
              </a:lnSpc>
            </a:pPr>
            <a:r>
              <a:rPr lang="pt-BR" dirty="0" smtClean="0"/>
              <a:t>Diversos trabalhos sobre cortisol X estresse</a:t>
            </a:r>
          </a:p>
          <a:p>
            <a:pPr lvl="1">
              <a:lnSpc>
                <a:spcPct val="170000"/>
              </a:lnSpc>
            </a:pPr>
            <a:r>
              <a:rPr lang="pt-BR" dirty="0" smtClean="0"/>
              <a:t>Aplicação direta de cortisol</a:t>
            </a:r>
          </a:p>
          <a:p>
            <a:pPr lvl="1">
              <a:lnSpc>
                <a:spcPct val="170000"/>
              </a:lnSpc>
            </a:pPr>
            <a:r>
              <a:rPr lang="pt-BR" dirty="0" smtClean="0"/>
              <a:t>ACTH</a:t>
            </a:r>
          </a:p>
          <a:p>
            <a:pPr lvl="1">
              <a:lnSpc>
                <a:spcPct val="170000"/>
              </a:lnSpc>
            </a:pPr>
            <a:r>
              <a:rPr lang="pt-BR" dirty="0" smtClean="0"/>
              <a:t>Situações  de estresse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29454" y="285749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Goos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al., 2002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Estresse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5992"/>
            <a:ext cx="7772400" cy="406956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pt-BR" dirty="0" smtClean="0"/>
              <a:t>Resposta </a:t>
            </a:r>
            <a:r>
              <a:rPr lang="pt-BR" dirty="0" err="1" smtClean="0"/>
              <a:t>biologica</a:t>
            </a:r>
            <a:r>
              <a:rPr lang="pt-BR" dirty="0" smtClean="0"/>
              <a:t> a um evento que o individuo percebe como ameaça a sua </a:t>
            </a:r>
            <a:r>
              <a:rPr lang="pt-BR" dirty="0" err="1" smtClean="0"/>
              <a:t>homeostasia</a:t>
            </a:r>
            <a:endParaRPr lang="pt-BR" dirty="0"/>
          </a:p>
        </p:txBody>
      </p:sp>
      <p:sp>
        <p:nvSpPr>
          <p:cNvPr id="4" name="TextBox 3"/>
          <p:cNvSpPr txBox="1"/>
          <p:nvPr/>
        </p:nvSpPr>
        <p:spPr>
          <a:xfrm>
            <a:off x="6572264" y="457200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Moberg</a:t>
            </a:r>
            <a:r>
              <a:rPr lang="pt-BR" dirty="0" smtClean="0"/>
              <a:t>, 1993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Estresse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pt-BR" dirty="0" smtClean="0"/>
              <a:t>Interrupção da </a:t>
            </a:r>
            <a:r>
              <a:rPr lang="pt-BR" dirty="0" err="1" smtClean="0"/>
              <a:t>homeostasia</a:t>
            </a:r>
            <a:r>
              <a:rPr lang="pt-BR" dirty="0" smtClean="0"/>
              <a:t> por um agente estressor que pode ser </a:t>
            </a:r>
            <a:r>
              <a:rPr lang="pt-BR" dirty="0" err="1" smtClean="0"/>
              <a:t>fisico</a:t>
            </a:r>
            <a:r>
              <a:rPr lang="pt-BR" dirty="0" smtClean="0"/>
              <a:t>, </a:t>
            </a:r>
            <a:r>
              <a:rPr lang="pt-BR" dirty="0" err="1" smtClean="0"/>
              <a:t>psicologico</a:t>
            </a:r>
            <a:r>
              <a:rPr lang="pt-BR" dirty="0" smtClean="0"/>
              <a:t> ou </a:t>
            </a:r>
            <a:r>
              <a:rPr lang="pt-BR" dirty="0" err="1" smtClean="0"/>
              <a:t>fisiologico</a:t>
            </a:r>
            <a:r>
              <a:rPr lang="pt-BR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O estresse pode ser agudo ou prolongado</a:t>
            </a:r>
            <a:endParaRPr lang="pt-BR" dirty="0"/>
          </a:p>
        </p:txBody>
      </p:sp>
      <p:sp>
        <p:nvSpPr>
          <p:cNvPr id="4" name="TextBox 3"/>
          <p:cNvSpPr txBox="1"/>
          <p:nvPr/>
        </p:nvSpPr>
        <p:spPr>
          <a:xfrm>
            <a:off x="6000760" y="592933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Turner </a:t>
            </a:r>
            <a:r>
              <a:rPr lang="pt-BR" dirty="0" err="1" smtClean="0"/>
              <a:t>et</a:t>
            </a:r>
            <a:r>
              <a:rPr lang="pt-BR" dirty="0" smtClean="0"/>
              <a:t> al., 2005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1465</TotalTime>
  <Words>1075</Words>
  <Application>Microsoft Office PowerPoint</Application>
  <PresentationFormat>On-screen Show (4:3)</PresentationFormat>
  <Paragraphs>260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Metro</vt:lpstr>
      <vt:lpstr>Cortisol e sua influência na reprodução Aletheia Souza doutoranda</vt:lpstr>
      <vt:lpstr>Introdução </vt:lpstr>
      <vt:lpstr>Introdução </vt:lpstr>
      <vt:lpstr>Slide 4</vt:lpstr>
      <vt:lpstr>Introdução </vt:lpstr>
      <vt:lpstr>Slide 6</vt:lpstr>
      <vt:lpstr>Cortisol X Estresse</vt:lpstr>
      <vt:lpstr>Estresse </vt:lpstr>
      <vt:lpstr>Estresse </vt:lpstr>
      <vt:lpstr>Sindrome geral de adaptação</vt:lpstr>
      <vt:lpstr>Sindrome geral de adaptação</vt:lpstr>
      <vt:lpstr>Sindrome geral de adaptação</vt:lpstr>
      <vt:lpstr>Reprodução X Estresse</vt:lpstr>
      <vt:lpstr>Percepção do estimulo estressante</vt:lpstr>
      <vt:lpstr>Estresse X Reprodução na fêmea </vt:lpstr>
      <vt:lpstr>Estresse X Reprodução na fêmea </vt:lpstr>
      <vt:lpstr>Estresse X Reprodução na fêmea </vt:lpstr>
      <vt:lpstr>Estresse X Reprodução na fêmea </vt:lpstr>
      <vt:lpstr>Estresse X Reprodução na fêmea </vt:lpstr>
      <vt:lpstr>Estresse X Reprodução na fêmea </vt:lpstr>
      <vt:lpstr>Slide 21</vt:lpstr>
      <vt:lpstr>Slide 22</vt:lpstr>
      <vt:lpstr>Estresse X Reprodução na fêmea </vt:lpstr>
      <vt:lpstr>Estresse X Reprodução na fêmea </vt:lpstr>
      <vt:lpstr>Slide 25</vt:lpstr>
      <vt:lpstr>Estresse X Reprodução na fêmea </vt:lpstr>
      <vt:lpstr>Estresse X Reprodução na fêmea </vt:lpstr>
      <vt:lpstr>Estresse X Reprodução na fêmea </vt:lpstr>
      <vt:lpstr>Estresse X Reprodução no macho </vt:lpstr>
      <vt:lpstr>Estresse X Reprodução no macho </vt:lpstr>
      <vt:lpstr>Estresse X Reprodução no macho </vt:lpstr>
      <vt:lpstr>Estresse X Reprodução no macho </vt:lpstr>
      <vt:lpstr>Estresse X Reprodução no macho </vt:lpstr>
      <vt:lpstr>Slide 34</vt:lpstr>
      <vt:lpstr>Estresse X Reprodução no macho </vt:lpstr>
      <vt:lpstr>Estresse X Reprodução na fêmea </vt:lpstr>
      <vt:lpstr>Estresse X Reprodução no macho </vt:lpstr>
      <vt:lpstr>Estresse X Reprodução no macho </vt:lpstr>
      <vt:lpstr>Considerações Finais – Fêmeas</vt:lpstr>
      <vt:lpstr>Considerações Finais - Machos</vt:lpstr>
      <vt:lpstr>Obrigada!!!! aletheialima@gmail.com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Ally</dc:creator>
  <cp:lastModifiedBy>Ally</cp:lastModifiedBy>
  <cp:revision>166</cp:revision>
  <dcterms:created xsi:type="dcterms:W3CDTF">2009-09-22T10:28:27Z</dcterms:created>
  <dcterms:modified xsi:type="dcterms:W3CDTF">2009-10-03T13:42:45Z</dcterms:modified>
</cp:coreProperties>
</file>