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60" r:id="rId3"/>
    <p:sldId id="262" r:id="rId4"/>
    <p:sldId id="263" r:id="rId5"/>
    <p:sldId id="258" r:id="rId6"/>
    <p:sldId id="264" r:id="rId7"/>
    <p:sldId id="314" r:id="rId8"/>
    <p:sldId id="269" r:id="rId9"/>
    <p:sldId id="265" r:id="rId10"/>
    <p:sldId id="323" r:id="rId11"/>
    <p:sldId id="324" r:id="rId12"/>
    <p:sldId id="267" r:id="rId13"/>
    <p:sldId id="272" r:id="rId14"/>
    <p:sldId id="274" r:id="rId15"/>
    <p:sldId id="276" r:id="rId16"/>
    <p:sldId id="278" r:id="rId17"/>
    <p:sldId id="277" r:id="rId18"/>
    <p:sldId id="275" r:id="rId19"/>
    <p:sldId id="281" r:id="rId20"/>
    <p:sldId id="286" r:id="rId21"/>
    <p:sldId id="287" r:id="rId22"/>
    <p:sldId id="288" r:id="rId23"/>
    <p:sldId id="289" r:id="rId24"/>
    <p:sldId id="290" r:id="rId25"/>
    <p:sldId id="282" r:id="rId26"/>
    <p:sldId id="292" r:id="rId27"/>
    <p:sldId id="293" r:id="rId28"/>
    <p:sldId id="294" r:id="rId29"/>
    <p:sldId id="295" r:id="rId30"/>
    <p:sldId id="296" r:id="rId31"/>
    <p:sldId id="298" r:id="rId32"/>
    <p:sldId id="300" r:id="rId33"/>
    <p:sldId id="315" r:id="rId34"/>
    <p:sldId id="317" r:id="rId35"/>
    <p:sldId id="329" r:id="rId36"/>
    <p:sldId id="318" r:id="rId37"/>
    <p:sldId id="319" r:id="rId38"/>
    <p:sldId id="325" r:id="rId39"/>
    <p:sldId id="326" r:id="rId40"/>
    <p:sldId id="327" r:id="rId41"/>
    <p:sldId id="301" r:id="rId42"/>
    <p:sldId id="302" r:id="rId43"/>
    <p:sldId id="303" r:id="rId44"/>
    <p:sldId id="305" r:id="rId45"/>
    <p:sldId id="304" r:id="rId46"/>
    <p:sldId id="306" r:id="rId47"/>
    <p:sldId id="307" r:id="rId48"/>
    <p:sldId id="310" r:id="rId49"/>
    <p:sldId id="311" r:id="rId50"/>
    <p:sldId id="309" r:id="rId51"/>
    <p:sldId id="313" r:id="rId52"/>
    <p:sldId id="312" r:id="rId53"/>
    <p:sldId id="308" r:id="rId54"/>
    <p:sldId id="321" r:id="rId55"/>
    <p:sldId id="320" r:id="rId56"/>
    <p:sldId id="32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9153" autoAdjust="0"/>
  </p:normalViewPr>
  <p:slideViewPr>
    <p:cSldViewPr>
      <p:cViewPr varScale="1">
        <p:scale>
          <a:sx n="44" d="100"/>
          <a:sy n="4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D40E-816D-49C9-82CE-2271309FFC49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0114F-506B-4299-B7C1-C0A3970EBB0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lipideo</a:t>
            </a:r>
            <a:endParaRPr lang="pt-BR" baseline="0" dirty="0" smtClean="0"/>
          </a:p>
          <a:p>
            <a:r>
              <a:rPr lang="pt-BR" baseline="0" dirty="0" smtClean="0"/>
              <a:t>V- vaso</a:t>
            </a:r>
          </a:p>
          <a:p>
            <a:r>
              <a:rPr lang="pt-BR" baseline="0" dirty="0" smtClean="0"/>
              <a:t>SC –</a:t>
            </a:r>
            <a:r>
              <a:rPr lang="pt-BR" baseline="0" dirty="0" err="1" smtClean="0"/>
              <a:t>Sertoli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cell</a:t>
            </a:r>
            <a:endParaRPr lang="pt-BR" baseline="0" dirty="0" smtClean="0"/>
          </a:p>
          <a:p>
            <a:r>
              <a:rPr lang="pt-BR" baseline="0" dirty="0" smtClean="0"/>
              <a:t>GC- </a:t>
            </a:r>
            <a:r>
              <a:rPr lang="pt-BR" baseline="0" dirty="0" err="1" smtClean="0"/>
              <a:t>Germinative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cell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114F-506B-4299-B7C1-C0A3970EBB0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Substratos das </a:t>
            </a:r>
            <a:r>
              <a:rPr lang="pt-BR" dirty="0" err="1" smtClean="0"/>
              <a:t>MMPs</a:t>
            </a:r>
            <a:r>
              <a:rPr lang="pt-BR" dirty="0" smtClean="0"/>
              <a:t>:</a:t>
            </a:r>
            <a:r>
              <a:rPr lang="pt-BR" baseline="0" dirty="0" smtClean="0"/>
              <a:t> proteases, inibidores de proteases, fatores de crescimento latente, </a:t>
            </a:r>
            <a:r>
              <a:rPr lang="pt-BR" baseline="0" dirty="0" err="1" smtClean="0"/>
              <a:t>proteinas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ligadoras</a:t>
            </a:r>
            <a:r>
              <a:rPr lang="pt-BR" baseline="0" dirty="0" smtClean="0"/>
              <a:t> de fatores de crescimento, </a:t>
            </a:r>
            <a:r>
              <a:rPr lang="pt-BR" baseline="0" dirty="0" err="1" smtClean="0"/>
              <a:t>moleculas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adesao</a:t>
            </a:r>
            <a:r>
              <a:rPr lang="pt-BR" baseline="0" dirty="0" smtClean="0"/>
              <a:t> celular, receptores de membrana celular e todas as </a:t>
            </a:r>
            <a:r>
              <a:rPr lang="pt-BR" baseline="0" dirty="0" err="1" smtClean="0"/>
              <a:t>proteinas</a:t>
            </a:r>
            <a:r>
              <a:rPr lang="pt-BR" baseline="0" dirty="0" smtClean="0"/>
              <a:t> estruturais da ECM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114F-506B-4299-B7C1-C0A3970EBB0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Substratos das </a:t>
            </a:r>
            <a:r>
              <a:rPr lang="pt-BR" dirty="0" err="1" smtClean="0"/>
              <a:t>MMPs</a:t>
            </a:r>
            <a:r>
              <a:rPr lang="pt-BR" dirty="0" smtClean="0"/>
              <a:t>:</a:t>
            </a:r>
            <a:r>
              <a:rPr lang="pt-BR" baseline="0" dirty="0" smtClean="0"/>
              <a:t> proteases, inibidores de proteases, fatores de crescimento latente, </a:t>
            </a:r>
            <a:r>
              <a:rPr lang="pt-BR" baseline="0" dirty="0" err="1" smtClean="0"/>
              <a:t>proteinas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ligadoras</a:t>
            </a:r>
            <a:r>
              <a:rPr lang="pt-BR" baseline="0" dirty="0" smtClean="0"/>
              <a:t> de fatores de crescimento, </a:t>
            </a:r>
            <a:r>
              <a:rPr lang="pt-BR" baseline="0" dirty="0" err="1" smtClean="0"/>
              <a:t>moleculas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adesao</a:t>
            </a:r>
            <a:r>
              <a:rPr lang="pt-BR" baseline="0" dirty="0" smtClean="0"/>
              <a:t> celular, receptores de membrana celular e todas as </a:t>
            </a:r>
            <a:r>
              <a:rPr lang="pt-BR" baseline="0" dirty="0" err="1" smtClean="0"/>
              <a:t>proteinas</a:t>
            </a:r>
            <a:r>
              <a:rPr lang="pt-BR" baseline="0" dirty="0" smtClean="0"/>
              <a:t> estruturais da ECM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114F-506B-4299-B7C1-C0A3970EBB0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Oscilina</a:t>
            </a:r>
            <a:r>
              <a:rPr lang="pt-BR" dirty="0" smtClean="0"/>
              <a:t> </a:t>
            </a:r>
            <a:r>
              <a:rPr lang="pt-BR" dirty="0" err="1" smtClean="0"/>
              <a:t>eh</a:t>
            </a:r>
            <a:r>
              <a:rPr lang="pt-BR" dirty="0" smtClean="0"/>
              <a:t> uma </a:t>
            </a:r>
            <a:r>
              <a:rPr lang="pt-BR" dirty="0" err="1" smtClean="0"/>
              <a:t>proteina</a:t>
            </a:r>
            <a:r>
              <a:rPr lang="pt-BR" dirty="0" smtClean="0"/>
              <a:t> </a:t>
            </a:r>
            <a:r>
              <a:rPr lang="pt-BR" dirty="0" err="1" smtClean="0"/>
              <a:t>soluvel</a:t>
            </a:r>
            <a:r>
              <a:rPr lang="pt-BR" dirty="0" smtClean="0"/>
              <a:t> do </a:t>
            </a:r>
            <a:r>
              <a:rPr lang="pt-BR" dirty="0" err="1" smtClean="0"/>
              <a:t>semen</a:t>
            </a:r>
            <a:r>
              <a:rPr lang="pt-BR" dirty="0" smtClean="0"/>
              <a:t> e q se correlaciona com o</a:t>
            </a:r>
            <a:r>
              <a:rPr lang="pt-BR" baseline="0" dirty="0" smtClean="0"/>
              <a:t> [</a:t>
            </a:r>
            <a:r>
              <a:rPr lang="pt-BR" baseline="0" dirty="0" err="1" smtClean="0"/>
              <a:t>ca</a:t>
            </a:r>
            <a:r>
              <a:rPr lang="pt-BR" baseline="0" dirty="0" smtClean="0"/>
              <a:t>] para a</a:t>
            </a:r>
            <a:r>
              <a:rPr lang="pt-BR" dirty="0" smtClean="0"/>
              <a:t> </a:t>
            </a:r>
            <a:r>
              <a:rPr lang="pt-BR" dirty="0" err="1" smtClean="0"/>
              <a:t>ativacao</a:t>
            </a:r>
            <a:r>
              <a:rPr lang="pt-BR" dirty="0" smtClean="0"/>
              <a:t> do ovo .</a:t>
            </a:r>
          </a:p>
          <a:p>
            <a:r>
              <a:rPr lang="pt-BR" dirty="0" smtClean="0"/>
              <a:t>Tem 33kDa</a:t>
            </a:r>
            <a:r>
              <a:rPr lang="pt-BR" baseline="0" dirty="0" smtClean="0"/>
              <a:t> e se localiza na </a:t>
            </a:r>
            <a:r>
              <a:rPr lang="pt-BR" baseline="0" dirty="0" err="1" smtClean="0"/>
              <a:t>regiao</a:t>
            </a:r>
            <a:r>
              <a:rPr lang="pt-BR" baseline="0" dirty="0" smtClean="0"/>
              <a:t> equatorial intracelular do </a:t>
            </a:r>
            <a:r>
              <a:rPr lang="pt-BR" baseline="0" dirty="0" err="1" smtClean="0"/>
              <a:t>sptz</a:t>
            </a:r>
            <a:r>
              <a:rPr lang="pt-BR" baseline="0" dirty="0" smtClean="0"/>
              <a:t>. OPN????????????</a:t>
            </a:r>
          </a:p>
          <a:p>
            <a:r>
              <a:rPr lang="pt-BR" baseline="0" dirty="0" smtClean="0"/>
              <a:t>Ca </a:t>
            </a:r>
            <a:r>
              <a:rPr lang="pt-BR" baseline="0" dirty="0" err="1" smtClean="0"/>
              <a:t>eh</a:t>
            </a:r>
            <a:r>
              <a:rPr lang="pt-BR" baseline="0" dirty="0" smtClean="0"/>
              <a:t> liberado e </a:t>
            </a:r>
            <a:r>
              <a:rPr lang="pt-BR" baseline="0" dirty="0" err="1" smtClean="0"/>
              <a:t>sequestrado</a:t>
            </a:r>
            <a:r>
              <a:rPr lang="pt-BR" baseline="0" dirty="0" smtClean="0"/>
              <a:t> do meio pelo RE</a:t>
            </a:r>
          </a:p>
          <a:p>
            <a:r>
              <a:rPr lang="pt-BR" baseline="0" dirty="0" smtClean="0"/>
              <a:t>Dentro do ovo </a:t>
            </a:r>
            <a:r>
              <a:rPr lang="pt-BR" baseline="0" dirty="0" err="1" smtClean="0"/>
              <a:t>eh</a:t>
            </a:r>
            <a:r>
              <a:rPr lang="pt-BR" baseline="0" dirty="0" smtClean="0"/>
              <a:t> alcalino, mas os </a:t>
            </a:r>
            <a:r>
              <a:rPr lang="pt-BR" baseline="0" dirty="0" err="1" smtClean="0"/>
              <a:t>granulos</a:t>
            </a:r>
            <a:r>
              <a:rPr lang="pt-BR" baseline="0" dirty="0" smtClean="0"/>
              <a:t> são liberados em meio acido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114F-506B-4299-B7C1-C0A3970EBB04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96AEED-52F5-4D28-9B96-082A3522B430}" type="datetimeFigureOut">
              <a:rPr lang="pt-BR" smtClean="0"/>
              <a:pPr/>
              <a:t>10/09/2009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EB76AE2-7B5A-482F-BAA8-D9521BD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29132"/>
            <a:ext cx="7772400" cy="1889372"/>
          </a:xfrm>
        </p:spPr>
        <p:txBody>
          <a:bodyPr/>
          <a:lstStyle/>
          <a:p>
            <a:pPr algn="ctr"/>
            <a:r>
              <a:rPr lang="pt-BR" dirty="0" smtClean="0"/>
              <a:t>Matriz extracelular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err="1" smtClean="0"/>
              <a:t>aletheia</a:t>
            </a:r>
            <a:r>
              <a:rPr lang="pt-BR" sz="3200" dirty="0" smtClean="0"/>
              <a:t> Souza</a:t>
            </a:r>
            <a:br>
              <a:rPr lang="pt-BR" sz="3200" dirty="0" smtClean="0"/>
            </a:br>
            <a:r>
              <a:rPr lang="pt-BR" sz="2000" dirty="0" smtClean="0"/>
              <a:t>doutoranda</a:t>
            </a:r>
            <a:endParaRPr lang="pt-BR" sz="3200" dirty="0"/>
          </a:p>
        </p:txBody>
      </p:sp>
      <p:pic>
        <p:nvPicPr>
          <p:cNvPr id="5" name="Picture 4" descr="ec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95208"/>
            <a:ext cx="435771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Exemplos de matriz extracelular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Zona </a:t>
            </a:r>
            <a:r>
              <a:rPr lang="pt-BR" dirty="0" err="1" smtClean="0"/>
              <a:t>pelucida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Camada de </a:t>
            </a:r>
            <a:r>
              <a:rPr lang="pt-BR" dirty="0" err="1" smtClean="0"/>
              <a:t>glicoproteina</a:t>
            </a:r>
            <a:r>
              <a:rPr lang="pt-BR" dirty="0" smtClean="0"/>
              <a:t> que envolve o </a:t>
            </a:r>
            <a:r>
              <a:rPr lang="pt-BR" dirty="0" err="1" smtClean="0"/>
              <a:t>oocito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Importante para a interação </a:t>
            </a:r>
            <a:r>
              <a:rPr lang="pt-BR" dirty="0" err="1" smtClean="0"/>
              <a:t>oocito-SPTZ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Proteção durante a </a:t>
            </a:r>
            <a:r>
              <a:rPr lang="pt-BR" dirty="0" err="1" smtClean="0"/>
              <a:t>pre-implantação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ona+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4797580" cy="4643470"/>
          </a:xfrm>
          <a:prstGeom prst="rect">
            <a:avLst/>
          </a:prstGeom>
        </p:spPr>
      </p:pic>
      <p:pic>
        <p:nvPicPr>
          <p:cNvPr id="4" name="Picture 3" descr="zp madura de 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345" y="2643182"/>
            <a:ext cx="4345655" cy="421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542926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Zona </a:t>
            </a:r>
            <a:r>
              <a:rPr lang="pt-BR" b="1" dirty="0" err="1" smtClean="0"/>
              <a:t>pelucida</a:t>
            </a:r>
            <a:r>
              <a:rPr lang="pt-BR" b="1" dirty="0" smtClean="0"/>
              <a:t>  de </a:t>
            </a:r>
            <a:r>
              <a:rPr lang="pt-BR" b="1" dirty="0" err="1" smtClean="0"/>
              <a:t>oocito</a:t>
            </a:r>
            <a:r>
              <a:rPr lang="pt-BR" b="1" dirty="0" smtClean="0"/>
              <a:t> maduro em gatos</a:t>
            </a:r>
            <a:endParaRPr lang="pt-BR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00496" y="4786322"/>
            <a:ext cx="107157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Exemplos de matriz extracelular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Membrana basal no </a:t>
            </a:r>
            <a:r>
              <a:rPr lang="pt-BR" dirty="0" err="1" smtClean="0"/>
              <a:t>testiculo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Camada de </a:t>
            </a:r>
            <a:r>
              <a:rPr lang="pt-BR" dirty="0" err="1" smtClean="0"/>
              <a:t>glicoproteina</a:t>
            </a:r>
            <a:r>
              <a:rPr lang="pt-BR" dirty="0" smtClean="0"/>
              <a:t>+ </a:t>
            </a:r>
            <a:r>
              <a:rPr lang="pt-BR" dirty="0" err="1" smtClean="0"/>
              <a:t>polisacarideos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Estrutura folhear fina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Possui contato </a:t>
            </a:r>
            <a:r>
              <a:rPr lang="pt-BR" dirty="0" err="1" smtClean="0"/>
              <a:t>fisico</a:t>
            </a:r>
            <a:r>
              <a:rPr lang="pt-BR" dirty="0" smtClean="0"/>
              <a:t> com c. </a:t>
            </a:r>
            <a:r>
              <a:rPr lang="pt-BR" dirty="0" err="1" smtClean="0"/>
              <a:t>Sertoli</a:t>
            </a:r>
            <a:r>
              <a:rPr lang="pt-BR" dirty="0" smtClean="0"/>
              <a:t> e </a:t>
            </a:r>
            <a:r>
              <a:rPr lang="pt-BR" dirty="0" err="1" smtClean="0"/>
              <a:t>espermatogônia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Composição</a:t>
            </a:r>
          </a:p>
          <a:p>
            <a:pPr lvl="3">
              <a:lnSpc>
                <a:spcPct val="150000"/>
              </a:lnSpc>
            </a:pPr>
            <a:r>
              <a:rPr lang="pt-BR" dirty="0" err="1" smtClean="0"/>
              <a:t>Colageno</a:t>
            </a:r>
            <a:r>
              <a:rPr lang="pt-BR" dirty="0" smtClean="0"/>
              <a:t> IV, </a:t>
            </a:r>
            <a:r>
              <a:rPr lang="pt-BR" dirty="0" err="1" smtClean="0"/>
              <a:t>laminina</a:t>
            </a:r>
            <a:r>
              <a:rPr lang="pt-BR" dirty="0" smtClean="0"/>
              <a:t>, sulfato de </a:t>
            </a:r>
            <a:r>
              <a:rPr lang="pt-BR" dirty="0" err="1" smtClean="0"/>
              <a:t>heparan</a:t>
            </a:r>
            <a:r>
              <a:rPr lang="pt-BR" dirty="0" smtClean="0"/>
              <a:t> e </a:t>
            </a:r>
            <a:r>
              <a:rPr lang="pt-BR" dirty="0" err="1" smtClean="0"/>
              <a:t>entactina</a:t>
            </a:r>
            <a:endParaRPr lang="pt-B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pitelio seminife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217" y="0"/>
            <a:ext cx="7735997" cy="673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pt-BR" dirty="0" smtClean="0"/>
              <a:t>Composição estrutural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35719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Colageno</a:t>
            </a:r>
            <a:endParaRPr lang="pt-BR" dirty="0" smtClean="0"/>
          </a:p>
          <a:p>
            <a:pPr lvl="1"/>
            <a:r>
              <a:rPr lang="pt-BR" sz="2400" dirty="0" smtClean="0"/>
              <a:t>Principal proteína da matriz </a:t>
            </a:r>
          </a:p>
          <a:p>
            <a:pPr lvl="1"/>
            <a:r>
              <a:rPr lang="pt-BR" sz="2400" dirty="0" err="1" smtClean="0"/>
              <a:t>Proteina</a:t>
            </a:r>
            <a:r>
              <a:rPr lang="pt-BR" sz="2400" dirty="0" smtClean="0"/>
              <a:t> “andaime”</a:t>
            </a:r>
          </a:p>
          <a:p>
            <a:pPr lvl="2"/>
            <a:r>
              <a:rPr lang="pt-BR" sz="2200" dirty="0" smtClean="0"/>
              <a:t>Atua na tradução de sinais via receptores de membrana (</a:t>
            </a:r>
            <a:r>
              <a:rPr lang="pt-BR" sz="2200" dirty="0" err="1" smtClean="0"/>
              <a:t>integrinas</a:t>
            </a:r>
            <a:r>
              <a:rPr lang="pt-BR" sz="2200" dirty="0" smtClean="0"/>
              <a:t>) </a:t>
            </a:r>
          </a:p>
          <a:p>
            <a:pPr lvl="1"/>
            <a:r>
              <a:rPr lang="pt-BR" sz="2400" dirty="0" smtClean="0"/>
              <a:t>Existem mais de 25 cadeias de colágenos descritas, cada uma codificada por um gene.</a:t>
            </a:r>
            <a:r>
              <a:rPr lang="pt-BR" dirty="0" smtClean="0"/>
              <a:t> </a:t>
            </a:r>
          </a:p>
        </p:txBody>
      </p:sp>
      <p:pic>
        <p:nvPicPr>
          <p:cNvPr id="5" name="Picture 4" descr="fibroblastoecolágeno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4351367" y="4429132"/>
            <a:ext cx="4435475" cy="230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6429388" y="4357694"/>
            <a:ext cx="50006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9256" y="37861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Fibras de </a:t>
            </a:r>
            <a:r>
              <a:rPr lang="pt-BR" dirty="0" err="1" smtClean="0"/>
              <a:t>colageno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7643834" y="40719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Fibroblasto</a:t>
            </a:r>
            <a:endParaRPr lang="pt-BR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143636" y="4357694"/>
            <a:ext cx="192882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estrutural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2857520" cy="5143536"/>
          </a:xfrm>
        </p:spPr>
        <p:txBody>
          <a:bodyPr>
            <a:normAutofit/>
          </a:bodyPr>
          <a:lstStyle/>
          <a:p>
            <a:r>
              <a:rPr lang="pt-BR" dirty="0" err="1" smtClean="0"/>
              <a:t>Colageno</a:t>
            </a:r>
            <a:endParaRPr lang="pt-BR" dirty="0" smtClean="0"/>
          </a:p>
          <a:p>
            <a:pPr lvl="1"/>
            <a:r>
              <a:rPr lang="pt-BR" dirty="0" err="1" smtClean="0"/>
              <a:t>glicina-prolina-hidroxiprolina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Glicosilados  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Sintese</a:t>
            </a:r>
            <a:r>
              <a:rPr lang="pt-BR" dirty="0" smtClean="0"/>
              <a:t> nos ribossomos e RE </a:t>
            </a:r>
          </a:p>
        </p:txBody>
      </p:sp>
      <p:pic>
        <p:nvPicPr>
          <p:cNvPr id="6" name="Picture 5" descr="collagen_(alpha_cha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495" y="1285860"/>
            <a:ext cx="5062757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estrutural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8358246" cy="4286280"/>
          </a:xfrm>
        </p:spPr>
        <p:txBody>
          <a:bodyPr>
            <a:normAutofit/>
          </a:bodyPr>
          <a:lstStyle/>
          <a:p>
            <a:r>
              <a:rPr lang="pt-BR" dirty="0" err="1" smtClean="0"/>
              <a:t>Colageno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São conhecidos +24 tipos de </a:t>
            </a:r>
            <a:r>
              <a:rPr lang="pt-BR" dirty="0" err="1" smtClean="0"/>
              <a:t>colageno</a:t>
            </a:r>
            <a:r>
              <a:rPr lang="pt-BR" dirty="0" smtClean="0"/>
              <a:t>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pt-BR" dirty="0" smtClean="0"/>
              <a:t>Tipos de colágenos no tecido conectivo: I (pele e osso), II (cartilagem), III (Aorta), V, XI, IX;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pt-BR" dirty="0" smtClean="0"/>
              <a:t>Formação de redes: </a:t>
            </a:r>
            <a:r>
              <a:rPr lang="pt-BR" dirty="0" smtClean="0">
                <a:solidFill>
                  <a:srgbClr val="FFFF00"/>
                </a:solidFill>
              </a:rPr>
              <a:t>IV (</a:t>
            </a:r>
            <a:r>
              <a:rPr lang="pt-BR" dirty="0" err="1" smtClean="0">
                <a:solidFill>
                  <a:srgbClr val="FFFF00"/>
                </a:solidFill>
              </a:rPr>
              <a:t>memb</a:t>
            </a:r>
            <a:r>
              <a:rPr lang="pt-BR" dirty="0" smtClean="0">
                <a:solidFill>
                  <a:srgbClr val="FFFF00"/>
                </a:solidFill>
              </a:rPr>
              <a:t>.basal testicular) </a:t>
            </a:r>
            <a:r>
              <a:rPr lang="pt-BR" dirty="0" smtClean="0"/>
              <a:t>e VII;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ag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32" cy="680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estrutural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7772400" cy="4572000"/>
          </a:xfrm>
        </p:spPr>
        <p:txBody>
          <a:bodyPr/>
          <a:lstStyle/>
          <a:p>
            <a:r>
              <a:rPr lang="pt-BR" dirty="0" smtClean="0"/>
              <a:t>Elastina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Elasticidade aos tecidos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Hidrofobica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Rica em </a:t>
            </a:r>
            <a:r>
              <a:rPr lang="pt-BR" dirty="0" err="1" smtClean="0"/>
              <a:t>prolina</a:t>
            </a:r>
            <a:r>
              <a:rPr lang="pt-BR" dirty="0" smtClean="0"/>
              <a:t> e glicina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Não glicosilada</a:t>
            </a:r>
            <a:endParaRPr lang="pt-BR" dirty="0"/>
          </a:p>
        </p:txBody>
      </p:sp>
      <p:pic>
        <p:nvPicPr>
          <p:cNvPr id="5" name="Picture 6" descr="elas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1428736"/>
            <a:ext cx="3857653" cy="336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elas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228" y="4572032"/>
            <a:ext cx="2838469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14400"/>
          </a:xfrm>
        </p:spPr>
        <p:txBody>
          <a:bodyPr/>
          <a:lstStyle/>
          <a:p>
            <a:r>
              <a:rPr lang="pt-BR" dirty="0" smtClean="0"/>
              <a:t>Composição adesiva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285860"/>
            <a:ext cx="6500858" cy="5357850"/>
          </a:xfrm>
        </p:spPr>
        <p:txBody>
          <a:bodyPr/>
          <a:lstStyle/>
          <a:p>
            <a:r>
              <a:rPr lang="pt-BR" dirty="0" err="1" smtClean="0"/>
              <a:t>Fibronectina</a:t>
            </a:r>
            <a:endParaRPr lang="pt-BR" dirty="0" smtClean="0"/>
          </a:p>
          <a:p>
            <a:pPr lvl="1"/>
            <a:r>
              <a:rPr lang="pt-BR" dirty="0" err="1" smtClean="0"/>
              <a:t>Glicoproteina</a:t>
            </a:r>
            <a:r>
              <a:rPr lang="pt-BR" dirty="0" smtClean="0"/>
              <a:t> </a:t>
            </a:r>
            <a:r>
              <a:rPr lang="pt-BR" dirty="0" err="1" smtClean="0"/>
              <a:t>multiadesiva</a:t>
            </a:r>
            <a:endParaRPr lang="pt-BR" dirty="0" smtClean="0"/>
          </a:p>
          <a:p>
            <a:pPr lvl="1"/>
            <a:r>
              <a:rPr lang="pt-BR" dirty="0" smtClean="0"/>
              <a:t>Adesão </a:t>
            </a:r>
            <a:r>
              <a:rPr lang="pt-BR" dirty="0" err="1" smtClean="0"/>
              <a:t>celula-ECM</a:t>
            </a:r>
            <a:endParaRPr lang="pt-BR" dirty="0" smtClean="0"/>
          </a:p>
          <a:p>
            <a:pPr lvl="1"/>
            <a:r>
              <a:rPr lang="pt-BR" dirty="0" smtClean="0"/>
              <a:t>Liga-se </a:t>
            </a:r>
          </a:p>
          <a:p>
            <a:pPr lvl="2"/>
            <a:r>
              <a:rPr lang="pt-BR" dirty="0" err="1" smtClean="0"/>
              <a:t>Colageno</a:t>
            </a:r>
            <a:endParaRPr lang="pt-BR" dirty="0" smtClean="0"/>
          </a:p>
          <a:p>
            <a:pPr lvl="2"/>
            <a:r>
              <a:rPr lang="pt-BR" dirty="0" err="1" smtClean="0"/>
              <a:t>Heparina</a:t>
            </a:r>
            <a:endParaRPr lang="pt-BR" dirty="0" smtClean="0"/>
          </a:p>
          <a:p>
            <a:pPr lvl="2"/>
            <a:r>
              <a:rPr lang="pt-BR" dirty="0" smtClean="0"/>
              <a:t>Sulfato de </a:t>
            </a:r>
            <a:r>
              <a:rPr lang="pt-BR" dirty="0" err="1" smtClean="0"/>
              <a:t>heparan</a:t>
            </a:r>
            <a:endParaRPr lang="pt-BR" dirty="0" smtClean="0"/>
          </a:p>
          <a:p>
            <a:pPr lvl="2"/>
            <a:r>
              <a:rPr lang="pt-BR" dirty="0" smtClean="0"/>
              <a:t>Acido </a:t>
            </a:r>
            <a:r>
              <a:rPr lang="pt-BR" dirty="0" err="1" smtClean="0"/>
              <a:t>hialurônico</a:t>
            </a:r>
            <a:endParaRPr lang="pt-BR" dirty="0" smtClean="0"/>
          </a:p>
          <a:p>
            <a:pPr lvl="1"/>
            <a:r>
              <a:rPr lang="pt-BR" dirty="0" smtClean="0"/>
              <a:t>Marca o caminho para </a:t>
            </a:r>
          </a:p>
          <a:p>
            <a:pPr lvl="1">
              <a:buNone/>
            </a:pPr>
            <a:r>
              <a:rPr lang="pt-BR" dirty="0" smtClean="0"/>
              <a:t>     </a:t>
            </a:r>
            <a:r>
              <a:rPr lang="pt-BR" dirty="0" err="1" smtClean="0"/>
              <a:t>celulas</a:t>
            </a:r>
            <a:r>
              <a:rPr lang="pt-BR" dirty="0" smtClean="0"/>
              <a:t> </a:t>
            </a:r>
            <a:r>
              <a:rPr lang="pt-BR" dirty="0" err="1" smtClean="0"/>
              <a:t>embrionarias</a:t>
            </a:r>
            <a:endParaRPr lang="pt-BR" dirty="0" smtClean="0"/>
          </a:p>
          <a:p>
            <a:pPr lvl="1"/>
            <a:endParaRPr lang="pt-BR" dirty="0" smtClean="0"/>
          </a:p>
          <a:p>
            <a:pPr lvl="2"/>
            <a:endParaRPr lang="pt-BR" dirty="0"/>
          </a:p>
        </p:txBody>
      </p:sp>
      <p:pic>
        <p:nvPicPr>
          <p:cNvPr id="4" name="Picture 3" descr="fibronectinI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1796701" cy="3143272"/>
          </a:xfrm>
          <a:prstGeom prst="rect">
            <a:avLst/>
          </a:prstGeom>
        </p:spPr>
      </p:pic>
      <p:pic>
        <p:nvPicPr>
          <p:cNvPr id="5" name="Picture 4" descr="fibronectin_type_III_repe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381143"/>
            <a:ext cx="2191832" cy="526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3560"/>
            <a:ext cx="4714908" cy="4572000"/>
          </a:xfrm>
        </p:spPr>
        <p:txBody>
          <a:bodyPr/>
          <a:lstStyle/>
          <a:p>
            <a:r>
              <a:rPr lang="pt-BR" dirty="0" smtClean="0"/>
              <a:t>Definição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Componente dos tecidos juntamente com as </a:t>
            </a:r>
            <a:r>
              <a:rPr lang="pt-BR" dirty="0" err="1" smtClean="0"/>
              <a:t>celulas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Produzida pelas </a:t>
            </a:r>
            <a:r>
              <a:rPr lang="pt-BR" dirty="0" err="1" smtClean="0"/>
              <a:t>celulas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err="1" smtClean="0"/>
              <a:t>Variavel</a:t>
            </a:r>
            <a:r>
              <a:rPr lang="pt-BR" dirty="0" smtClean="0"/>
              <a:t> de acordo com o tecido</a:t>
            </a:r>
            <a:endParaRPr lang="pt-BR" dirty="0"/>
          </a:p>
        </p:txBody>
      </p:sp>
      <p:pic>
        <p:nvPicPr>
          <p:cNvPr id="4" name="Picture 3" descr="e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071810"/>
            <a:ext cx="40263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14400"/>
          </a:xfrm>
        </p:spPr>
        <p:txBody>
          <a:bodyPr/>
          <a:lstStyle/>
          <a:p>
            <a:r>
              <a:rPr lang="pt-BR" dirty="0" smtClean="0"/>
              <a:t>Composição adesiva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429288"/>
          </a:xfrm>
        </p:spPr>
        <p:txBody>
          <a:bodyPr>
            <a:normAutofit/>
          </a:bodyPr>
          <a:lstStyle/>
          <a:p>
            <a:r>
              <a:rPr lang="pt-BR" dirty="0" err="1" smtClean="0"/>
              <a:t>Fibronectina</a:t>
            </a:r>
            <a:endParaRPr lang="pt-BR" dirty="0" smtClean="0"/>
          </a:p>
          <a:p>
            <a:pPr lvl="1">
              <a:spcBef>
                <a:spcPct val="50000"/>
              </a:spcBef>
              <a:defRPr/>
            </a:pPr>
            <a:r>
              <a:rPr lang="pt-BR" dirty="0" smtClean="0"/>
              <a:t>Forma um dímero ligado por 2 pontes de S-S</a:t>
            </a:r>
          </a:p>
          <a:p>
            <a:pPr lvl="1">
              <a:spcBef>
                <a:spcPct val="50000"/>
              </a:spcBef>
              <a:defRPr/>
            </a:pPr>
            <a:r>
              <a:rPr lang="pt-BR" dirty="0" smtClean="0"/>
              <a:t>Vários domínios de ligação </a:t>
            </a:r>
          </a:p>
          <a:p>
            <a:pPr lvl="2">
              <a:spcBef>
                <a:spcPct val="50000"/>
              </a:spcBef>
              <a:defRPr/>
            </a:pPr>
            <a:r>
              <a:rPr lang="pt-BR" dirty="0" smtClean="0"/>
              <a:t>outras moléculas da ECM</a:t>
            </a:r>
          </a:p>
          <a:p>
            <a:pPr lvl="2">
              <a:spcBef>
                <a:spcPct val="50000"/>
              </a:spcBef>
              <a:defRPr/>
            </a:pPr>
            <a:r>
              <a:rPr lang="pt-BR" dirty="0" smtClean="0"/>
              <a:t>receptores da superfície celular</a:t>
            </a:r>
          </a:p>
          <a:p>
            <a:pPr lvl="1">
              <a:spcBef>
                <a:spcPct val="50000"/>
              </a:spcBef>
              <a:defRPr/>
            </a:pPr>
            <a:r>
              <a:rPr lang="pt-BR" dirty="0" smtClean="0"/>
              <a:t>Uma forma solúvel circula no corpo e ativa</a:t>
            </a:r>
          </a:p>
          <a:p>
            <a:pPr lvl="2">
              <a:spcBef>
                <a:spcPct val="50000"/>
              </a:spcBef>
              <a:defRPr/>
            </a:pPr>
            <a:r>
              <a:rPr lang="pt-BR" dirty="0" smtClean="0"/>
              <a:t>coagulação, cicatrização e fagocitose</a:t>
            </a:r>
          </a:p>
          <a:p>
            <a:pPr lvl="1">
              <a:spcBef>
                <a:spcPct val="50000"/>
              </a:spcBef>
              <a:defRPr/>
            </a:pPr>
            <a:r>
              <a:rPr lang="pt-BR" dirty="0" smtClean="0"/>
              <a:t>Múltiplas formas são produzidas por RNA </a:t>
            </a:r>
            <a:r>
              <a:rPr lang="pt-BR" dirty="0" err="1" smtClean="0"/>
              <a:t>splicing</a:t>
            </a:r>
            <a:r>
              <a:rPr lang="pt-BR" dirty="0" smtClean="0"/>
              <a:t> </a:t>
            </a:r>
          </a:p>
          <a:p>
            <a:pPr lvl="2">
              <a:spcBef>
                <a:spcPct val="50000"/>
              </a:spcBef>
              <a:defRPr/>
            </a:pPr>
            <a:r>
              <a:rPr lang="pt-BR" dirty="0" smtClean="0"/>
              <a:t>gene de 50 Kb contendo 50 </a:t>
            </a:r>
            <a:r>
              <a:rPr lang="pt-BR" dirty="0" err="1" smtClean="0"/>
              <a:t>exons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bronect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761279" cy="43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adesiva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206"/>
            <a:ext cx="5572164" cy="5143504"/>
          </a:xfrm>
        </p:spPr>
        <p:txBody>
          <a:bodyPr>
            <a:normAutofit fontScale="92500"/>
          </a:bodyPr>
          <a:lstStyle/>
          <a:p>
            <a:r>
              <a:rPr lang="pt-BR" dirty="0" err="1" smtClean="0"/>
              <a:t>Laminina</a:t>
            </a:r>
            <a:r>
              <a:rPr lang="pt-B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Complexo de 3 cadeias polipeptídicas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Vários domínios de ligação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 Colágeno IV, 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Sulfato de </a:t>
            </a:r>
            <a:r>
              <a:rPr lang="pt-BR" dirty="0" err="1" smtClean="0"/>
              <a:t>heparan</a:t>
            </a:r>
            <a:r>
              <a:rPr lang="pt-BR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Entactina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Receptores de </a:t>
            </a:r>
            <a:r>
              <a:rPr lang="pt-BR" dirty="0" err="1" smtClean="0"/>
              <a:t>lamininas</a:t>
            </a:r>
            <a:r>
              <a:rPr lang="pt-BR" dirty="0" smtClean="0"/>
              <a:t> na superfície celular.</a:t>
            </a:r>
          </a:p>
        </p:txBody>
      </p:sp>
      <p:pic>
        <p:nvPicPr>
          <p:cNvPr id="5" name="Picture 5" descr="lamin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40897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adesiva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43504"/>
          </a:xfrm>
        </p:spPr>
        <p:txBody>
          <a:bodyPr>
            <a:normAutofit/>
          </a:bodyPr>
          <a:lstStyle/>
          <a:p>
            <a:r>
              <a:rPr lang="pt-BR" dirty="0" err="1" smtClean="0"/>
              <a:t>Laminina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Praticamente restrita a lamina basal</a:t>
            </a:r>
          </a:p>
          <a:p>
            <a:pPr lvl="1"/>
            <a:r>
              <a:rPr lang="pt-BR" dirty="0" err="1" smtClean="0"/>
              <a:t>Proteina</a:t>
            </a:r>
            <a:r>
              <a:rPr lang="pt-BR" dirty="0" smtClean="0"/>
              <a:t> mais eficiente</a:t>
            </a:r>
          </a:p>
          <a:p>
            <a:pPr lvl="1"/>
            <a:r>
              <a:rPr lang="pt-BR" dirty="0" smtClean="0"/>
              <a:t>Regula as junções oclusivas da c. </a:t>
            </a:r>
            <a:r>
              <a:rPr lang="pt-BR" dirty="0" err="1" smtClean="0"/>
              <a:t>Sertoli</a:t>
            </a:r>
            <a:endParaRPr lang="pt-BR" dirty="0" smtClean="0"/>
          </a:p>
          <a:p>
            <a:pPr lvl="2"/>
            <a:r>
              <a:rPr lang="pt-BR" dirty="0" smtClean="0"/>
              <a:t>Permite ligação funcional entre ECM e </a:t>
            </a:r>
            <a:r>
              <a:rPr lang="pt-BR" dirty="0" err="1" smtClean="0"/>
              <a:t>citoesqueleto</a:t>
            </a:r>
            <a:r>
              <a:rPr lang="pt-BR" dirty="0" smtClean="0"/>
              <a:t> da </a:t>
            </a:r>
            <a:r>
              <a:rPr lang="pt-BR" dirty="0" err="1" smtClean="0"/>
              <a:t>celula</a:t>
            </a:r>
            <a:endParaRPr lang="pt-BR" dirty="0" smtClean="0"/>
          </a:p>
        </p:txBody>
      </p:sp>
      <p:pic>
        <p:nvPicPr>
          <p:cNvPr id="5" name="Picture 4" descr="lamin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484" y="3651318"/>
            <a:ext cx="5995042" cy="306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914400"/>
          </a:xfrm>
        </p:spPr>
        <p:txBody>
          <a:bodyPr/>
          <a:lstStyle/>
          <a:p>
            <a:r>
              <a:rPr lang="pt-BR" dirty="0" smtClean="0"/>
              <a:t>Composição adesiva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142984"/>
            <a:ext cx="7772400" cy="4572000"/>
          </a:xfrm>
        </p:spPr>
        <p:txBody>
          <a:bodyPr/>
          <a:lstStyle/>
          <a:p>
            <a:r>
              <a:rPr lang="pt-BR" dirty="0" err="1" smtClean="0"/>
              <a:t>Entacina</a:t>
            </a:r>
            <a:r>
              <a:rPr lang="pt-BR" dirty="0" smtClean="0"/>
              <a:t> (</a:t>
            </a:r>
            <a:r>
              <a:rPr lang="pt-BR" dirty="0" err="1" smtClean="0"/>
              <a:t>Entactina</a:t>
            </a:r>
            <a:r>
              <a:rPr lang="pt-BR" dirty="0" smtClean="0"/>
              <a:t> ou </a:t>
            </a:r>
            <a:r>
              <a:rPr lang="pt-BR" dirty="0" err="1" smtClean="0"/>
              <a:t>Nidogen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Permite ligação da </a:t>
            </a:r>
            <a:r>
              <a:rPr lang="pt-BR" dirty="0" err="1" smtClean="0"/>
              <a:t>laminina</a:t>
            </a:r>
            <a:r>
              <a:rPr lang="pt-BR" dirty="0" smtClean="0"/>
              <a:t> ao </a:t>
            </a:r>
            <a:r>
              <a:rPr lang="pt-BR" dirty="0" err="1" smtClean="0"/>
              <a:t>colageno</a:t>
            </a:r>
            <a:endParaRPr lang="pt-BR" dirty="0"/>
          </a:p>
        </p:txBody>
      </p:sp>
      <p:pic>
        <p:nvPicPr>
          <p:cNvPr id="6" name="Picture 5" descr="entact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76249"/>
            <a:ext cx="5500686" cy="446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struturadalâminaba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84" y="0"/>
            <a:ext cx="9167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59886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Nidogen</a:t>
            </a:r>
            <a:r>
              <a:rPr lang="pt-BR" b="1" dirty="0" smtClean="0">
                <a:solidFill>
                  <a:schemeClr val="bg1"/>
                </a:solidFill>
              </a:rPr>
              <a:t>=</a:t>
            </a:r>
            <a:r>
              <a:rPr lang="pt-BR" b="1" dirty="0" err="1" smtClean="0">
                <a:solidFill>
                  <a:schemeClr val="bg1"/>
                </a:solidFill>
              </a:rPr>
              <a:t>entacina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err="1" smtClean="0"/>
              <a:t>Proteoglicanos</a:t>
            </a:r>
            <a:r>
              <a:rPr lang="pt-B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Proteinas</a:t>
            </a:r>
            <a:r>
              <a:rPr lang="pt-BR" dirty="0" smtClean="0"/>
              <a:t> ligadas covalentemente a </a:t>
            </a:r>
            <a:r>
              <a:rPr lang="pt-BR" dirty="0" err="1" smtClean="0"/>
              <a:t>glicosaminoglicanos</a:t>
            </a:r>
            <a:r>
              <a:rPr lang="pt-BR" dirty="0" smtClean="0"/>
              <a:t> (</a:t>
            </a:r>
            <a:r>
              <a:rPr lang="pt-BR" dirty="0" err="1" smtClean="0"/>
              <a:t>GAGs</a:t>
            </a:r>
            <a:r>
              <a:rPr lang="pt-B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GAGs</a:t>
            </a:r>
            <a:r>
              <a:rPr lang="pt-BR" dirty="0" smtClean="0"/>
              <a:t> + </a:t>
            </a:r>
            <a:r>
              <a:rPr lang="pt-BR" dirty="0" err="1" smtClean="0"/>
              <a:t>proteoglicanas</a:t>
            </a:r>
            <a:r>
              <a:rPr lang="pt-BR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Formam uma substância altamente hidratada do tipo gel, onde as proteínas estão inseridas.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Este gel é altamente resistente a forças de compressão, enquanto que as proteínas fibrosas (colágeno) dão ao tecido uma resistência à tensão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914400"/>
          </a:xfrm>
        </p:spPr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34290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err="1" smtClean="0"/>
              <a:t>GAGs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Cadeias de polissacarídeos sem ramificações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 Carga negativa pelos radicais sulfato e carboxila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Compostas de unidades repetitivas de dissacarídeos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açúcar </a:t>
            </a:r>
            <a:r>
              <a:rPr lang="pt-BR" dirty="0" err="1" smtClean="0"/>
              <a:t>amino</a:t>
            </a:r>
            <a:r>
              <a:rPr lang="pt-BR" dirty="0" smtClean="0"/>
              <a:t>, </a:t>
            </a:r>
            <a:r>
              <a:rPr lang="pt-BR" dirty="0" err="1" smtClean="0"/>
              <a:t>N-acetilglicosamina</a:t>
            </a:r>
            <a:r>
              <a:rPr lang="pt-BR" dirty="0" smtClean="0"/>
              <a:t>, ou </a:t>
            </a:r>
            <a:r>
              <a:rPr lang="pt-BR" dirty="0" err="1" smtClean="0"/>
              <a:t>N-acetilgalactosamina</a:t>
            </a:r>
            <a:r>
              <a:rPr lang="pt-BR" dirty="0" smtClean="0"/>
              <a:t> ou açúcar derivado de ácido </a:t>
            </a:r>
            <a:r>
              <a:rPr lang="pt-BR" dirty="0" err="1" smtClean="0"/>
              <a:t>glicurônico</a:t>
            </a:r>
            <a:r>
              <a:rPr lang="pt-BR" dirty="0" smtClean="0"/>
              <a:t> ou </a:t>
            </a:r>
            <a:r>
              <a:rPr lang="pt-BR" dirty="0" err="1" smtClean="0"/>
              <a:t>idurônico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4" descr="GA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387321"/>
            <a:ext cx="5429288" cy="232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6643734" cy="5500702"/>
          </a:xfrm>
        </p:spPr>
        <p:txBody>
          <a:bodyPr>
            <a:normAutofit/>
          </a:bodyPr>
          <a:lstStyle/>
          <a:p>
            <a:r>
              <a:rPr lang="pt-BR" dirty="0" err="1" smtClean="0"/>
              <a:t>GAGs</a:t>
            </a:r>
            <a:endParaRPr lang="pt-BR" dirty="0" smtClean="0"/>
          </a:p>
          <a:p>
            <a:pPr lvl="1">
              <a:lnSpc>
                <a:spcPct val="160000"/>
              </a:lnSpc>
            </a:pPr>
            <a:r>
              <a:rPr lang="pt-BR" dirty="0" smtClean="0"/>
              <a:t>Carregados (-) </a:t>
            </a:r>
          </a:p>
          <a:p>
            <a:pPr lvl="1">
              <a:lnSpc>
                <a:spcPct val="160000"/>
              </a:lnSpc>
              <a:buNone/>
            </a:pPr>
            <a:r>
              <a:rPr lang="pt-BR" dirty="0" smtClean="0"/>
              <a:t>   atraem </a:t>
            </a:r>
            <a:r>
              <a:rPr lang="pt-BR" dirty="0" err="1" smtClean="0"/>
              <a:t>cations</a:t>
            </a:r>
            <a:endParaRPr lang="pt-BR" dirty="0" smtClean="0"/>
          </a:p>
          <a:p>
            <a:pPr lvl="1">
              <a:lnSpc>
                <a:spcPct val="160000"/>
              </a:lnSpc>
              <a:buNone/>
            </a:pPr>
            <a:r>
              <a:rPr lang="pt-BR" dirty="0" smtClean="0"/>
              <a:t>     atraem </a:t>
            </a:r>
            <a:r>
              <a:rPr lang="pt-BR" dirty="0" err="1" smtClean="0"/>
              <a:t>agua</a:t>
            </a:r>
            <a:r>
              <a:rPr lang="pt-BR" dirty="0" smtClean="0"/>
              <a:t>      </a:t>
            </a:r>
          </a:p>
          <a:p>
            <a:pPr lvl="1"/>
            <a:endParaRPr lang="pt-BR" dirty="0" smtClean="0"/>
          </a:p>
          <a:p>
            <a:pPr lvl="1">
              <a:buNone/>
            </a:pPr>
            <a:r>
              <a:rPr lang="pt-BR" dirty="0" smtClean="0"/>
              <a:t>géis hidratados porosos (</a:t>
            </a:r>
            <a:r>
              <a:rPr lang="pt-BR" i="1" dirty="0" smtClean="0"/>
              <a:t>substancia amorfa)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5" name="Picture 4" descr="dimensõ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357298"/>
            <a:ext cx="221457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urved Connector 8"/>
          <p:cNvCxnSpPr/>
          <p:nvPr/>
        </p:nvCxnSpPr>
        <p:spPr>
          <a:xfrm rot="16200000" flipH="1">
            <a:off x="1464447" y="2536025"/>
            <a:ext cx="357190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H="1">
            <a:off x="1428728" y="3286124"/>
            <a:ext cx="42862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1581128" y="4071942"/>
            <a:ext cx="42862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5786" y="5572140"/>
            <a:ext cx="1428760" cy="857256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3357554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agua</a:t>
            </a:r>
            <a:endParaRPr lang="pt-BR" dirty="0"/>
          </a:p>
        </p:txBody>
      </p:sp>
      <p:sp>
        <p:nvSpPr>
          <p:cNvPr id="16" name="TextBox 15"/>
          <p:cNvSpPr txBox="1"/>
          <p:nvPr/>
        </p:nvSpPr>
        <p:spPr>
          <a:xfrm>
            <a:off x="928662" y="5774312"/>
            <a:ext cx="11430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43174" y="5643578"/>
            <a:ext cx="2286016" cy="7143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PROTEOGLICANOS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0" name="Flowchart: Punched Tape 19"/>
          <p:cNvSpPr/>
          <p:nvPr/>
        </p:nvSpPr>
        <p:spPr>
          <a:xfrm>
            <a:off x="5357818" y="5572140"/>
            <a:ext cx="1357322" cy="785818"/>
          </a:xfrm>
          <a:prstGeom prst="flowChartPunchedTap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5357818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PROTEINAS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5000628" y="5857892"/>
            <a:ext cx="285752" cy="28575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lus 30"/>
          <p:cNvSpPr/>
          <p:nvPr/>
        </p:nvSpPr>
        <p:spPr>
          <a:xfrm>
            <a:off x="2285984" y="5786454"/>
            <a:ext cx="285752" cy="28575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71538" y="5743534"/>
            <a:ext cx="8714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AGUA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5000660"/>
          </a:xfrm>
        </p:spPr>
        <p:txBody>
          <a:bodyPr>
            <a:normAutofit/>
          </a:bodyPr>
          <a:lstStyle/>
          <a:p>
            <a:r>
              <a:rPr lang="pt-BR" dirty="0" err="1" smtClean="0"/>
              <a:t>GAGs</a:t>
            </a:r>
            <a:endParaRPr lang="pt-BR" dirty="0" smtClean="0"/>
          </a:p>
          <a:p>
            <a:pPr lvl="1"/>
            <a:r>
              <a:rPr lang="pt-BR" dirty="0" smtClean="0"/>
              <a:t>Funções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Resistencia</a:t>
            </a:r>
            <a:r>
              <a:rPr lang="pt-BR" dirty="0" smtClean="0"/>
              <a:t> aos tecidos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Regula transito de </a:t>
            </a:r>
            <a:r>
              <a:rPr lang="pt-BR" dirty="0" err="1" smtClean="0"/>
              <a:t>moleculas</a:t>
            </a:r>
            <a:r>
              <a:rPr lang="pt-BR" dirty="0" smtClean="0"/>
              <a:t> de acordo com tamanho e carga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Presente em cascatas de sinalização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Regulação da atividade das proteases e seus inibidores</a:t>
            </a:r>
          </a:p>
          <a:p>
            <a:pPr lvl="1"/>
            <a:r>
              <a:rPr lang="pt-BR" dirty="0" smtClean="0"/>
              <a:t>Exemplos </a:t>
            </a:r>
          </a:p>
          <a:p>
            <a:pPr lvl="2"/>
            <a:r>
              <a:rPr lang="pt-BR" dirty="0" err="1" smtClean="0"/>
              <a:t>Perlecano</a:t>
            </a:r>
            <a:r>
              <a:rPr lang="pt-BR" dirty="0" smtClean="0"/>
              <a:t>, </a:t>
            </a:r>
            <a:r>
              <a:rPr lang="pt-BR" dirty="0" err="1" smtClean="0"/>
              <a:t>agrecano</a:t>
            </a:r>
            <a:r>
              <a:rPr lang="pt-BR" dirty="0" smtClean="0"/>
              <a:t>, </a:t>
            </a:r>
            <a:r>
              <a:rPr lang="pt-BR" dirty="0" err="1" smtClean="0"/>
              <a:t>sindecano</a:t>
            </a:r>
            <a:r>
              <a:rPr lang="pt-BR" dirty="0" smtClean="0"/>
              <a:t>, </a:t>
            </a:r>
            <a:r>
              <a:rPr lang="pt-BR" dirty="0" err="1" smtClean="0"/>
              <a:t>neurocano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Diferença entre os tecidos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Tecido conjuntivo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Abundante</a:t>
            </a:r>
          </a:p>
        </p:txBody>
      </p:sp>
      <p:pic>
        <p:nvPicPr>
          <p:cNvPr id="4" name="Picture 3" descr="hia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170338" cy="3095629"/>
          </a:xfrm>
          <a:prstGeom prst="rect">
            <a:avLst/>
          </a:prstGeom>
        </p:spPr>
      </p:pic>
      <p:pic>
        <p:nvPicPr>
          <p:cNvPr id="6" name="Picture 5" descr="conjuntiv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86570"/>
            <a:ext cx="4138611" cy="304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4000528" cy="4714908"/>
          </a:xfrm>
        </p:spPr>
        <p:txBody>
          <a:bodyPr>
            <a:normAutofit/>
          </a:bodyPr>
          <a:lstStyle/>
          <a:p>
            <a:r>
              <a:rPr lang="pt-BR" dirty="0" err="1" smtClean="0"/>
              <a:t>GAGs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Classificação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</a:rPr>
              <a:t>HYALURONAM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ácido </a:t>
            </a:r>
            <a:r>
              <a:rPr lang="pt-BR" dirty="0" err="1" smtClean="0"/>
              <a:t>glicurônico</a:t>
            </a:r>
            <a:r>
              <a:rPr lang="pt-BR" dirty="0" smtClean="0"/>
              <a:t> +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N-acetilglicosamina</a:t>
            </a:r>
            <a:endParaRPr lang="pt-BR" dirty="0" smtClean="0"/>
          </a:p>
          <a:p>
            <a:pPr lvl="3">
              <a:lnSpc>
                <a:spcPct val="150000"/>
              </a:lnSpc>
            </a:pPr>
            <a:r>
              <a:rPr lang="pt-BR" dirty="0" smtClean="0"/>
              <a:t> até 25.000 resíduos</a:t>
            </a:r>
          </a:p>
        </p:txBody>
      </p:sp>
      <p:pic>
        <p:nvPicPr>
          <p:cNvPr id="4" name="Picture 3" descr="Hyaluron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314" y="1857364"/>
            <a:ext cx="449334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5072098"/>
          </a:xfrm>
        </p:spPr>
        <p:txBody>
          <a:bodyPr>
            <a:normAutofit/>
          </a:bodyPr>
          <a:lstStyle/>
          <a:p>
            <a:r>
              <a:rPr lang="pt-BR" dirty="0" err="1" smtClean="0"/>
              <a:t>GAGs</a:t>
            </a:r>
            <a:endParaRPr lang="pt-BR" dirty="0" smtClean="0"/>
          </a:p>
          <a:p>
            <a:pPr lvl="1"/>
            <a:r>
              <a:rPr lang="pt-BR" dirty="0" smtClean="0"/>
              <a:t>Classificação</a:t>
            </a:r>
          </a:p>
          <a:p>
            <a:pPr lvl="2">
              <a:lnSpc>
                <a:spcPct val="150000"/>
              </a:lnSpc>
            </a:pPr>
            <a:r>
              <a:rPr lang="pt-BR" smtClean="0">
                <a:solidFill>
                  <a:srgbClr val="FFFF00"/>
                </a:solidFill>
              </a:rPr>
              <a:t>CHONDROITINA </a:t>
            </a:r>
            <a:r>
              <a:rPr lang="pt-BR" dirty="0" smtClean="0">
                <a:solidFill>
                  <a:srgbClr val="FFFF00"/>
                </a:solidFill>
              </a:rPr>
              <a:t>SULFATO E DERMATAN SULFATO </a:t>
            </a:r>
            <a:r>
              <a:rPr lang="pt-BR" dirty="0" smtClean="0"/>
              <a:t>(Ácido </a:t>
            </a:r>
            <a:r>
              <a:rPr lang="pt-BR" dirty="0" err="1" smtClean="0"/>
              <a:t>glicurônico</a:t>
            </a:r>
            <a:r>
              <a:rPr lang="pt-BR" dirty="0" smtClean="0"/>
              <a:t> + </a:t>
            </a:r>
            <a:r>
              <a:rPr lang="pt-BR" dirty="0" err="1" smtClean="0"/>
              <a:t>N-acetilgalactosamina</a:t>
            </a:r>
            <a:r>
              <a:rPr lang="pt-BR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</a:rPr>
              <a:t>HEPARAN SULFATO E HEPARINA </a:t>
            </a:r>
            <a:r>
              <a:rPr lang="pt-BR" dirty="0" smtClean="0"/>
              <a:t>(</a:t>
            </a:r>
            <a:r>
              <a:rPr lang="pt-BR" dirty="0" err="1" smtClean="0"/>
              <a:t>glicosamina</a:t>
            </a:r>
            <a:r>
              <a:rPr lang="pt-BR" dirty="0" smtClean="0"/>
              <a:t> ou ácido </a:t>
            </a:r>
            <a:r>
              <a:rPr lang="pt-BR" dirty="0" err="1" smtClean="0"/>
              <a:t>idurônico</a:t>
            </a:r>
            <a:r>
              <a:rPr lang="pt-BR" dirty="0" smtClean="0"/>
              <a:t> + </a:t>
            </a:r>
            <a:r>
              <a:rPr lang="pt-BR" dirty="0" err="1" smtClean="0"/>
              <a:t>N-acetilglicosamina</a:t>
            </a:r>
            <a:r>
              <a:rPr lang="pt-BR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</a:rPr>
              <a:t>KERATAN SULFATO </a:t>
            </a:r>
            <a:r>
              <a:rPr lang="pt-BR" dirty="0" smtClean="0"/>
              <a:t>(galactose + </a:t>
            </a:r>
            <a:r>
              <a:rPr lang="pt-BR" dirty="0" err="1" smtClean="0"/>
              <a:t>N-acetilglicosamina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fluida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3643338" cy="5286412"/>
          </a:xfrm>
        </p:spPr>
        <p:txBody>
          <a:bodyPr>
            <a:normAutofit/>
          </a:bodyPr>
          <a:lstStyle/>
          <a:p>
            <a:r>
              <a:rPr lang="pt-BR" dirty="0" err="1" smtClean="0"/>
              <a:t>Proteoglicanos</a:t>
            </a:r>
            <a:r>
              <a:rPr lang="pt-BR" dirty="0" smtClean="0"/>
              <a:t> ligam-se a várias moléculas sinalizadoras secretadas, como  certos fatores de crescimento, e podem aumentar ou inibir sua atividade sinalizadora.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4" name="Picture 3" descr="proteoglic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357430"/>
            <a:ext cx="49292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786842" cy="464347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pt-BR" dirty="0" err="1" smtClean="0"/>
              <a:t>Epitelio</a:t>
            </a:r>
            <a:r>
              <a:rPr lang="pt-BR" dirty="0" smtClean="0"/>
              <a:t> </a:t>
            </a:r>
            <a:r>
              <a:rPr lang="pt-BR" dirty="0" err="1" smtClean="0"/>
              <a:t>seminifero</a:t>
            </a:r>
            <a:r>
              <a:rPr lang="pt-BR" dirty="0" smtClean="0"/>
              <a:t>: ação </a:t>
            </a:r>
            <a:r>
              <a:rPr lang="pt-BR" dirty="0" err="1" smtClean="0"/>
              <a:t>sinergica</a:t>
            </a:r>
            <a:r>
              <a:rPr lang="pt-BR" dirty="0" smtClean="0"/>
              <a:t> das </a:t>
            </a:r>
            <a:r>
              <a:rPr lang="pt-BR" dirty="0" err="1" smtClean="0"/>
              <a:t>MMPs</a:t>
            </a:r>
            <a:r>
              <a:rPr lang="pt-BR" dirty="0" smtClean="0"/>
              <a:t> e </a:t>
            </a:r>
            <a:r>
              <a:rPr lang="pt-BR" dirty="0" err="1" smtClean="0"/>
              <a:t>TIMPs</a:t>
            </a:r>
            <a:endParaRPr lang="pt-BR" dirty="0" smtClean="0"/>
          </a:p>
          <a:p>
            <a:pPr lvl="1">
              <a:lnSpc>
                <a:spcPct val="200000"/>
              </a:lnSpc>
            </a:pPr>
            <a:r>
              <a:rPr lang="pt-BR" dirty="0" smtClean="0"/>
              <a:t>Efeito critico </a:t>
            </a:r>
          </a:p>
          <a:p>
            <a:pPr lvl="2">
              <a:lnSpc>
                <a:spcPct val="200000"/>
              </a:lnSpc>
            </a:pPr>
            <a:r>
              <a:rPr lang="pt-BR" dirty="0" smtClean="0"/>
              <a:t>movimento celular</a:t>
            </a:r>
          </a:p>
          <a:p>
            <a:pPr lvl="2">
              <a:lnSpc>
                <a:spcPct val="200000"/>
              </a:lnSpc>
            </a:pPr>
            <a:r>
              <a:rPr lang="pt-BR" dirty="0" smtClean="0"/>
              <a:t>Junções oclusivas das c. </a:t>
            </a:r>
            <a:r>
              <a:rPr lang="pt-BR" dirty="0" err="1" smtClean="0"/>
              <a:t>Sertoli</a:t>
            </a:r>
            <a:endParaRPr lang="pt-BR" dirty="0" smtClean="0"/>
          </a:p>
          <a:p>
            <a:pPr lvl="2">
              <a:lnSpc>
                <a:spcPct val="200000"/>
              </a:lnSpc>
            </a:pPr>
            <a:r>
              <a:rPr lang="pt-BR" dirty="0" smtClean="0"/>
              <a:t>Reestruturação das junções durante </a:t>
            </a:r>
            <a:r>
              <a:rPr lang="pt-BR" dirty="0" err="1" smtClean="0"/>
              <a:t>esperamtogenese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914400"/>
          </a:xfrm>
        </p:spPr>
        <p:txBody>
          <a:bodyPr/>
          <a:lstStyle/>
          <a:p>
            <a:r>
              <a:rPr lang="pt-BR" dirty="0" smtClean="0"/>
              <a:t>Regulação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715404" cy="55721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err="1" smtClean="0"/>
              <a:t>MMPs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MMP-2 (+ </a:t>
            </a:r>
            <a:r>
              <a:rPr lang="pt-BR" dirty="0" err="1" smtClean="0"/>
              <a:t>frequentes</a:t>
            </a:r>
            <a:r>
              <a:rPr lang="pt-BR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C. </a:t>
            </a:r>
            <a:r>
              <a:rPr lang="pt-BR" dirty="0" err="1" smtClean="0"/>
              <a:t>Sertoli</a:t>
            </a:r>
            <a:r>
              <a:rPr lang="pt-BR" dirty="0" smtClean="0"/>
              <a:t>, c. </a:t>
            </a:r>
            <a:r>
              <a:rPr lang="pt-BR" dirty="0" err="1" smtClean="0"/>
              <a:t>Leydig</a:t>
            </a:r>
            <a:r>
              <a:rPr lang="pt-BR" dirty="0" smtClean="0"/>
              <a:t>, </a:t>
            </a:r>
            <a:r>
              <a:rPr lang="pt-BR" dirty="0" err="1" smtClean="0"/>
              <a:t>mioide</a:t>
            </a:r>
            <a:r>
              <a:rPr lang="pt-BR" dirty="0" smtClean="0"/>
              <a:t> </a:t>
            </a:r>
            <a:r>
              <a:rPr lang="pt-BR" dirty="0" err="1" smtClean="0"/>
              <a:t>peritubular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MMP-9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C. </a:t>
            </a:r>
            <a:r>
              <a:rPr lang="pt-BR" dirty="0" err="1" smtClean="0"/>
              <a:t>Sertoli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err="1" smtClean="0"/>
              <a:t>TIMPs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TIMP-1, 2, 3, 4 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TIMP-1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C. </a:t>
            </a:r>
            <a:r>
              <a:rPr lang="pt-BR" dirty="0" err="1" smtClean="0"/>
              <a:t>Sertoli</a:t>
            </a:r>
            <a:r>
              <a:rPr lang="pt-BR" dirty="0" smtClean="0"/>
              <a:t>, c. </a:t>
            </a:r>
            <a:r>
              <a:rPr lang="pt-BR" dirty="0" err="1" smtClean="0"/>
              <a:t>mioide</a:t>
            </a:r>
            <a:r>
              <a:rPr lang="pt-BR" dirty="0" smtClean="0"/>
              <a:t>, c. germinativas, corpos residuais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TIMP-2 (+</a:t>
            </a:r>
            <a:r>
              <a:rPr lang="pt-BR" dirty="0" err="1" smtClean="0"/>
              <a:t>frequente</a:t>
            </a:r>
            <a:r>
              <a:rPr lang="pt-BR" dirty="0" smtClean="0"/>
              <a:t>)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C. </a:t>
            </a:r>
            <a:r>
              <a:rPr lang="pt-BR" dirty="0" err="1" smtClean="0"/>
              <a:t>Sertoli</a:t>
            </a:r>
            <a:r>
              <a:rPr lang="pt-BR" dirty="0" smtClean="0"/>
              <a:t>, c. </a:t>
            </a:r>
            <a:r>
              <a:rPr lang="pt-BR" dirty="0" err="1" smtClean="0"/>
              <a:t>Leydig</a:t>
            </a:r>
            <a:r>
              <a:rPr lang="pt-BR" dirty="0" smtClean="0"/>
              <a:t>, c. </a:t>
            </a:r>
            <a:r>
              <a:rPr lang="pt-BR" dirty="0" err="1" smtClean="0"/>
              <a:t>mioide</a:t>
            </a:r>
            <a:r>
              <a:rPr lang="pt-BR" dirty="0" smtClean="0"/>
              <a:t> </a:t>
            </a:r>
            <a:r>
              <a:rPr lang="pt-BR" dirty="0" err="1" smtClean="0"/>
              <a:t>peritubular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914400"/>
          </a:xfrm>
        </p:spPr>
        <p:txBody>
          <a:bodyPr/>
          <a:lstStyle/>
          <a:p>
            <a:r>
              <a:rPr lang="pt-BR" dirty="0" smtClean="0"/>
              <a:t>Regulação da ECM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786842" cy="58578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TNF</a:t>
            </a:r>
            <a:r>
              <a:rPr lang="el-GR" dirty="0" smtClean="0"/>
              <a:t>α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Produzido por c. </a:t>
            </a:r>
            <a:r>
              <a:rPr lang="pt-BR" dirty="0" err="1" smtClean="0"/>
              <a:t>Sertoli</a:t>
            </a:r>
            <a:r>
              <a:rPr lang="pt-BR" dirty="0" smtClean="0"/>
              <a:t>, cel. Germinativa e </a:t>
            </a:r>
            <a:r>
              <a:rPr lang="pt-BR" dirty="0" err="1" smtClean="0"/>
              <a:t>macrofagos</a:t>
            </a:r>
            <a:r>
              <a:rPr lang="pt-BR" dirty="0" smtClean="0"/>
              <a:t> testiculares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Regula 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MMPs</a:t>
            </a:r>
            <a:endParaRPr lang="pt-BR" dirty="0" smtClean="0"/>
          </a:p>
          <a:p>
            <a:pPr lvl="3">
              <a:lnSpc>
                <a:spcPct val="150000"/>
              </a:lnSpc>
            </a:pPr>
            <a:r>
              <a:rPr lang="pt-BR" dirty="0" smtClean="0"/>
              <a:t>MMP-9 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TIMPs</a:t>
            </a:r>
            <a:endParaRPr lang="pt-BR" dirty="0" smtClean="0"/>
          </a:p>
          <a:p>
            <a:pPr lvl="3">
              <a:lnSpc>
                <a:spcPct val="150000"/>
              </a:lnSpc>
            </a:pPr>
            <a:r>
              <a:rPr lang="pt-BR" dirty="0" smtClean="0"/>
              <a:t>TIMP-1</a:t>
            </a:r>
          </a:p>
          <a:p>
            <a:pPr lvl="3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FFFF00"/>
                </a:solidFill>
              </a:rPr>
              <a:t>Mecanismo ainda não totalmente conhecido</a:t>
            </a:r>
          </a:p>
          <a:p>
            <a:pPr lvl="3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FF0000"/>
                </a:solidFill>
              </a:rPr>
              <a:t>A administração </a:t>
            </a:r>
            <a:r>
              <a:rPr lang="pt-BR" dirty="0" err="1" smtClean="0">
                <a:solidFill>
                  <a:srgbClr val="FF0000"/>
                </a:solidFill>
              </a:rPr>
              <a:t>cronica</a:t>
            </a:r>
            <a:r>
              <a:rPr lang="pt-BR" dirty="0" smtClean="0">
                <a:solidFill>
                  <a:srgbClr val="FF0000"/>
                </a:solidFill>
              </a:rPr>
              <a:t> leva a perda de cel. germinativas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57224" y="6357958"/>
            <a:ext cx="357190" cy="285752"/>
          </a:xfrm>
          <a:prstGeom prst="star5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5-Point Star 4"/>
          <p:cNvSpPr/>
          <p:nvPr/>
        </p:nvSpPr>
        <p:spPr>
          <a:xfrm>
            <a:off x="857224" y="5786454"/>
            <a:ext cx="357190" cy="357190"/>
          </a:xfrm>
          <a:prstGeom prst="star5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069298"/>
          </a:xfrm>
        </p:spPr>
        <p:txBody>
          <a:bodyPr/>
          <a:lstStyle/>
          <a:p>
            <a:r>
              <a:rPr lang="pt-BR" sz="3400" dirty="0" smtClean="0"/>
              <a:t>Efeitos da </a:t>
            </a:r>
            <a:r>
              <a:rPr lang="pt-BR" sz="3400" dirty="0" err="1" smtClean="0"/>
              <a:t>proteolise</a:t>
            </a:r>
            <a:r>
              <a:rPr lang="pt-BR" sz="3400" dirty="0" smtClean="0"/>
              <a:t> da ECM pela </a:t>
            </a:r>
            <a:r>
              <a:rPr lang="pt-BR" sz="3400" dirty="0" err="1" smtClean="0"/>
              <a:t>MMPs</a:t>
            </a:r>
            <a:endParaRPr lang="pt-B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358246" cy="49268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Regulação da adesão </a:t>
            </a:r>
            <a:r>
              <a:rPr lang="pt-BR" dirty="0" err="1" smtClean="0"/>
              <a:t>cel-cel</a:t>
            </a:r>
            <a:r>
              <a:rPr lang="pt-BR" dirty="0" smtClean="0"/>
              <a:t> e </a:t>
            </a:r>
            <a:r>
              <a:rPr lang="pt-BR" dirty="0" err="1" smtClean="0"/>
              <a:t>cel-matriz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Liberação, ativação ou inativação de </a:t>
            </a:r>
            <a:r>
              <a:rPr lang="pt-BR" dirty="0" err="1" smtClean="0"/>
              <a:t>moleculas</a:t>
            </a:r>
            <a:r>
              <a:rPr lang="pt-BR" dirty="0" smtClean="0"/>
              <a:t> de sinalização </a:t>
            </a:r>
            <a:r>
              <a:rPr lang="pt-BR" dirty="0" err="1" smtClean="0"/>
              <a:t>autocrina</a:t>
            </a:r>
            <a:r>
              <a:rPr lang="pt-BR" dirty="0" smtClean="0"/>
              <a:t> e </a:t>
            </a:r>
            <a:r>
              <a:rPr lang="pt-BR" dirty="0" err="1" smtClean="0"/>
              <a:t>paracrina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Ativação ou inativação de receptores celulares de </a:t>
            </a:r>
            <a:r>
              <a:rPr lang="pt-BR" dirty="0" err="1" smtClean="0"/>
              <a:t>superficie</a:t>
            </a:r>
            <a:endParaRPr lang="pt-BR" dirty="0" smtClean="0"/>
          </a:p>
          <a:p>
            <a:pPr>
              <a:lnSpc>
                <a:spcPct val="150000"/>
              </a:lnSpc>
              <a:buNone/>
            </a:pPr>
            <a:r>
              <a:rPr lang="pt-BR" i="1" dirty="0" smtClean="0">
                <a:solidFill>
                  <a:srgbClr val="FFFF00"/>
                </a:solidFill>
              </a:rPr>
              <a:t>Ocorre efeito direto sobre as junções</a:t>
            </a:r>
            <a:endParaRPr lang="pt-BR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pitelio seminifer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786842" cy="914400"/>
          </a:xfrm>
        </p:spPr>
        <p:txBody>
          <a:bodyPr/>
          <a:lstStyle/>
          <a:p>
            <a:r>
              <a:rPr lang="pt-BR" dirty="0" smtClean="0"/>
              <a:t>Alterações da ECM - Fertilização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786842" cy="5786454"/>
          </a:xfrm>
        </p:spPr>
        <p:txBody>
          <a:bodyPr>
            <a:normAutofit/>
          </a:bodyPr>
          <a:lstStyle/>
          <a:p>
            <a:r>
              <a:rPr lang="pt-BR" dirty="0" smtClean="0"/>
              <a:t>Fusão das membranas         </a:t>
            </a:r>
            <a:r>
              <a:rPr lang="pt-BR" dirty="0" err="1" smtClean="0"/>
              <a:t>sptz</a:t>
            </a:r>
            <a:r>
              <a:rPr lang="pt-BR" smtClean="0"/>
              <a:t>- </a:t>
            </a:r>
            <a:r>
              <a:rPr lang="pt-BR" smtClean="0"/>
              <a:t>membrana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        SPTZ</a:t>
            </a:r>
          </a:p>
          <a:p>
            <a:pPr lvl="1">
              <a:buNone/>
            </a:pPr>
            <a:r>
              <a:rPr lang="pt-BR" dirty="0" smtClean="0"/>
              <a:t>                 hidrolise</a:t>
            </a:r>
          </a:p>
          <a:p>
            <a:pPr lvl="1">
              <a:buNone/>
            </a:pPr>
            <a:r>
              <a:rPr lang="pt-BR" dirty="0" smtClean="0"/>
              <a:t>         </a:t>
            </a:r>
            <a:r>
              <a:rPr lang="pt-BR" dirty="0" err="1" smtClean="0"/>
              <a:t>fosfatidilinositol</a:t>
            </a:r>
            <a:r>
              <a:rPr lang="pt-BR" dirty="0" smtClean="0"/>
              <a:t> </a:t>
            </a:r>
            <a:r>
              <a:rPr lang="pt-BR" dirty="0" smtClean="0"/>
              <a:t>4,5 </a:t>
            </a:r>
            <a:r>
              <a:rPr lang="pt-BR" dirty="0" err="1" smtClean="0"/>
              <a:t>bifosfato</a:t>
            </a:r>
            <a:r>
              <a:rPr lang="pt-BR" dirty="0" smtClean="0"/>
              <a:t>  do ovo</a:t>
            </a:r>
          </a:p>
          <a:p>
            <a:pPr lvl="1">
              <a:buNone/>
            </a:pPr>
            <a:r>
              <a:rPr lang="pt-BR" dirty="0" smtClean="0"/>
              <a:t>                          geração de IP3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    Ativação dos canais de </a:t>
            </a:r>
            <a:r>
              <a:rPr lang="pt-BR" dirty="0" err="1" smtClean="0"/>
              <a:t>calcio</a:t>
            </a:r>
            <a:r>
              <a:rPr lang="pt-BR" dirty="0" smtClean="0"/>
              <a:t> (      </a:t>
            </a:r>
            <a:r>
              <a:rPr lang="pt-BR" dirty="0" err="1" smtClean="0"/>
              <a:t>calcio</a:t>
            </a:r>
            <a:r>
              <a:rPr lang="pt-BR" dirty="0" smtClean="0"/>
              <a:t> intracelular)</a:t>
            </a:r>
          </a:p>
          <a:p>
            <a:pPr lvl="1"/>
            <a:endParaRPr lang="pt-BR" dirty="0" smtClean="0"/>
          </a:p>
          <a:p>
            <a:pPr lvl="1">
              <a:buNone/>
            </a:pPr>
            <a:r>
              <a:rPr lang="pt-BR" dirty="0" smtClean="0"/>
              <a:t>                  </a:t>
            </a:r>
            <a:r>
              <a:rPr lang="pt-BR" dirty="0" err="1" smtClean="0"/>
              <a:t>exocitose</a:t>
            </a:r>
            <a:r>
              <a:rPr lang="pt-BR" dirty="0" smtClean="0"/>
              <a:t> dos </a:t>
            </a:r>
            <a:r>
              <a:rPr lang="pt-BR" dirty="0" err="1" smtClean="0"/>
              <a:t>granulos</a:t>
            </a:r>
            <a:r>
              <a:rPr lang="pt-BR" dirty="0" smtClean="0"/>
              <a:t> corticais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                            bloqueio da </a:t>
            </a:r>
            <a:r>
              <a:rPr lang="pt-BR" dirty="0" err="1" smtClean="0"/>
              <a:t>poliespermia</a:t>
            </a:r>
            <a:endParaRPr lang="pt-BR" dirty="0"/>
          </a:p>
        </p:txBody>
      </p:sp>
      <p:sp>
        <p:nvSpPr>
          <p:cNvPr id="4" name="Right Arrow 3"/>
          <p:cNvSpPr/>
          <p:nvPr/>
        </p:nvSpPr>
        <p:spPr>
          <a:xfrm>
            <a:off x="4429124" y="1285860"/>
            <a:ext cx="571504" cy="28575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Up Arrow 4"/>
          <p:cNvSpPr/>
          <p:nvPr/>
        </p:nvSpPr>
        <p:spPr>
          <a:xfrm>
            <a:off x="5357818" y="4000504"/>
            <a:ext cx="214314" cy="357190"/>
          </a:xfrm>
          <a:prstGeom prst="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own Arrow 5"/>
          <p:cNvSpPr/>
          <p:nvPr/>
        </p:nvSpPr>
        <p:spPr>
          <a:xfrm>
            <a:off x="3714744" y="4429132"/>
            <a:ext cx="357190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893338" y="5464982"/>
            <a:ext cx="500067" cy="4286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714480" y="2000240"/>
            <a:ext cx="285752" cy="57150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urved Connector 10"/>
          <p:cNvCxnSpPr/>
          <p:nvPr/>
        </p:nvCxnSpPr>
        <p:spPr>
          <a:xfrm>
            <a:off x="1857356" y="2928934"/>
            <a:ext cx="714380" cy="4286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3571868" y="3500438"/>
            <a:ext cx="285752" cy="47834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7000892" y="2786058"/>
            <a:ext cx="1857388" cy="646331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</a:rPr>
              <a:t>Proteina</a:t>
            </a:r>
            <a:r>
              <a:rPr lang="pt-BR" b="1" dirty="0" smtClean="0">
                <a:solidFill>
                  <a:srgbClr val="FFFF00"/>
                </a:solidFill>
              </a:rPr>
              <a:t> G ativa  </a:t>
            </a:r>
            <a:r>
              <a:rPr lang="pt-BR" b="1" dirty="0" err="1" smtClean="0">
                <a:solidFill>
                  <a:srgbClr val="FFFF00"/>
                </a:solidFill>
              </a:rPr>
              <a:t>fosfolipase</a:t>
            </a:r>
            <a:r>
              <a:rPr lang="pt-BR" b="1" dirty="0" smtClean="0">
                <a:solidFill>
                  <a:srgbClr val="FFFF00"/>
                </a:solidFill>
              </a:rPr>
              <a:t> C</a:t>
            </a:r>
            <a:endParaRPr lang="pt-BR" b="1" dirty="0">
              <a:solidFill>
                <a:srgbClr val="FFFF00"/>
              </a:solidFill>
            </a:endParaRPr>
          </a:p>
        </p:txBody>
      </p:sp>
      <p:cxnSp>
        <p:nvCxnSpPr>
          <p:cNvPr id="19" name="Shape 18"/>
          <p:cNvCxnSpPr>
            <a:stCxn id="17" idx="2"/>
          </p:cNvCxnSpPr>
          <p:nvPr/>
        </p:nvCxnSpPr>
        <p:spPr>
          <a:xfrm rot="5400000" flipH="1">
            <a:off x="6320536" y="1823340"/>
            <a:ext cx="146265" cy="3071834"/>
          </a:xfrm>
          <a:prstGeom prst="curvedConnector4">
            <a:avLst>
              <a:gd name="adj1" fmla="val -156292"/>
              <a:gd name="adj2" fmla="val 6511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quema z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816" y="15984"/>
            <a:ext cx="6010828" cy="5270404"/>
          </a:xfrm>
          <a:prstGeom prst="rect">
            <a:avLst/>
          </a:prstGeom>
        </p:spPr>
      </p:pic>
      <p:pic>
        <p:nvPicPr>
          <p:cNvPr id="5" name="Picture 4" descr="esquema zo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4925"/>
            <a:ext cx="91440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Diferença entre os tecidos</a:t>
            </a:r>
          </a:p>
          <a:p>
            <a:pPr lvl="1"/>
            <a:r>
              <a:rPr lang="pt-BR" dirty="0" smtClean="0"/>
              <a:t>Tecido Nervoso</a:t>
            </a:r>
          </a:p>
          <a:p>
            <a:endParaRPr lang="pt-BR" dirty="0"/>
          </a:p>
        </p:txBody>
      </p:sp>
      <p:pic>
        <p:nvPicPr>
          <p:cNvPr id="4" name="Picture 3" descr="nervo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214687"/>
            <a:ext cx="747934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p ovul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4612" cy="5929330"/>
          </a:xfrm>
        </p:spPr>
      </p:pic>
      <p:pic>
        <p:nvPicPr>
          <p:cNvPr id="5" name="Picture 4" descr="zp ativad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-24"/>
            <a:ext cx="3214710" cy="5929330"/>
          </a:xfrm>
          <a:prstGeom prst="rect">
            <a:avLst/>
          </a:prstGeom>
        </p:spPr>
      </p:pic>
      <p:pic>
        <p:nvPicPr>
          <p:cNvPr id="6" name="Picture 5" descr="zp fertiliz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-24"/>
            <a:ext cx="3071802" cy="592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600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ZP  </a:t>
            </a:r>
            <a:r>
              <a:rPr lang="pt-BR" dirty="0" err="1" smtClean="0"/>
              <a:t>oocito</a:t>
            </a:r>
            <a:r>
              <a:rPr lang="pt-BR" dirty="0" smtClean="0"/>
              <a:t> ovulado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600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ZP  </a:t>
            </a:r>
            <a:r>
              <a:rPr lang="pt-BR" dirty="0" err="1" smtClean="0"/>
              <a:t>oocito</a:t>
            </a:r>
            <a:r>
              <a:rPr lang="pt-BR" dirty="0" smtClean="0"/>
              <a:t> ativado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ZP  </a:t>
            </a:r>
            <a:r>
              <a:rPr lang="pt-BR" dirty="0" err="1" smtClean="0"/>
              <a:t>oocito</a:t>
            </a:r>
            <a:r>
              <a:rPr lang="pt-BR" dirty="0" smtClean="0"/>
              <a:t> fertilizado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Junções celulares oclusivas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4786346" cy="43577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Junções oclusivas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Liga duas </a:t>
            </a:r>
            <a:r>
              <a:rPr lang="pt-BR" dirty="0" err="1" smtClean="0"/>
              <a:t>celulas</a:t>
            </a:r>
            <a:r>
              <a:rPr lang="pt-BR" dirty="0" smtClean="0"/>
              <a:t> epiteliais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Barreira de permeabilidade seletiva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Separa fluido com composição diferente</a:t>
            </a:r>
          </a:p>
          <a:p>
            <a:pPr lvl="1">
              <a:lnSpc>
                <a:spcPct val="150000"/>
              </a:lnSpc>
              <a:buNone/>
            </a:pPr>
            <a:endParaRPr lang="pt-BR" dirty="0" smtClean="0"/>
          </a:p>
          <a:p>
            <a:pPr lvl="2">
              <a:lnSpc>
                <a:spcPct val="150000"/>
              </a:lnSpc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6" name="Content Placeholder 3" descr="junc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5"/>
            <a:ext cx="414340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z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87861" y="71414"/>
            <a:ext cx="578473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atriz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38" y="3000372"/>
            <a:ext cx="2988954" cy="37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86182" y="378619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smtClean="0"/>
              <a:t>Estrutura da junção oclusa em células do intestino e modelo proposto para esse tipo de adesão celular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914400"/>
          </a:xfrm>
        </p:spPr>
        <p:txBody>
          <a:bodyPr/>
          <a:lstStyle/>
          <a:p>
            <a:r>
              <a:rPr lang="pt-BR" dirty="0" smtClean="0"/>
              <a:t>Junções celulares oclusivas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64360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pt-BR" sz="2800" dirty="0" smtClean="0"/>
              <a:t>Formadas por proteínas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Claudinas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Ocludinas</a:t>
            </a:r>
            <a:r>
              <a:rPr lang="pt-BR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Moléculas de adesão </a:t>
            </a:r>
            <a:r>
              <a:rPr lang="pt-BR" dirty="0" err="1" smtClean="0"/>
              <a:t>juncional</a:t>
            </a:r>
            <a:r>
              <a:rPr lang="pt-BR" dirty="0" smtClean="0"/>
              <a:t> ancoradas nas membranas de suas células adjacentes 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Interagem umas com as outras </a:t>
            </a:r>
          </a:p>
          <a:p>
            <a:pPr lvl="4">
              <a:lnSpc>
                <a:spcPct val="150000"/>
              </a:lnSpc>
            </a:pPr>
            <a:r>
              <a:rPr lang="pt-BR" dirty="0" smtClean="0"/>
              <a:t>Manter as células unidas </a:t>
            </a:r>
          </a:p>
          <a:p>
            <a:pPr lvl="4">
              <a:lnSpc>
                <a:spcPct val="150000"/>
              </a:lnSpc>
            </a:pPr>
            <a:r>
              <a:rPr lang="pt-BR" dirty="0" smtClean="0"/>
              <a:t>Prevenir que moléculas passem entre elas.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 As proteínas das junções oclusas interagem com proteínas </a:t>
            </a:r>
            <a:r>
              <a:rPr lang="en-US" dirty="0" smtClean="0">
                <a:cs typeface="Times New Roman" pitchFamily="18" charset="0"/>
              </a:rPr>
              <a:t>"</a:t>
            </a:r>
            <a:r>
              <a:rPr lang="pt-BR" dirty="0" err="1" smtClean="0"/>
              <a:t>scaffold</a:t>
            </a:r>
            <a:r>
              <a:rPr lang="pt-BR" dirty="0" smtClean="0"/>
              <a:t>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pt-BR" dirty="0" smtClean="0"/>
              <a:t> para conectar com várias vias de transdução de sinais envolvidas na regulação das funções dessas junções</a:t>
            </a:r>
            <a:r>
              <a:rPr lang="pt-BR" sz="2800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0722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oquead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805383"/>
            <a:ext cx="6143668" cy="17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8501090" cy="914400"/>
          </a:xfrm>
        </p:spPr>
        <p:txBody>
          <a:bodyPr/>
          <a:lstStyle/>
          <a:p>
            <a:r>
              <a:rPr lang="pt-BR" dirty="0" smtClean="0"/>
              <a:t>Junções celulares comunicantes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4857784" cy="5214974"/>
          </a:xfrm>
        </p:spPr>
        <p:txBody>
          <a:bodyPr/>
          <a:lstStyle/>
          <a:p>
            <a:r>
              <a:rPr lang="pt-BR" i="1" dirty="0" smtClean="0"/>
              <a:t>GAP </a:t>
            </a:r>
            <a:r>
              <a:rPr lang="pt-BR" i="1" dirty="0" err="1" smtClean="0"/>
              <a:t>junction</a:t>
            </a:r>
            <a:endParaRPr lang="pt-BR" dirty="0" smtClean="0"/>
          </a:p>
          <a:p>
            <a:pPr lvl="1"/>
            <a:r>
              <a:rPr lang="pt-BR" dirty="0" err="1" smtClean="0"/>
              <a:t>Particulas</a:t>
            </a:r>
            <a:r>
              <a:rPr lang="pt-BR" dirty="0" smtClean="0"/>
              <a:t> </a:t>
            </a:r>
            <a:r>
              <a:rPr lang="pt-BR" dirty="0" err="1" smtClean="0"/>
              <a:t>cilindricas</a:t>
            </a:r>
            <a:endParaRPr lang="pt-BR" dirty="0" smtClean="0"/>
          </a:p>
          <a:p>
            <a:pPr lvl="2"/>
            <a:r>
              <a:rPr lang="pt-BR" dirty="0" smtClean="0"/>
              <a:t>Permitem o contato das </a:t>
            </a:r>
            <a:r>
              <a:rPr lang="pt-BR" dirty="0" err="1" smtClean="0"/>
              <a:t>celulas</a:t>
            </a:r>
            <a:r>
              <a:rPr lang="pt-BR" dirty="0" smtClean="0"/>
              <a:t> entre si</a:t>
            </a:r>
          </a:p>
          <a:p>
            <a:pPr lvl="3"/>
            <a:r>
              <a:rPr lang="pt-BR" dirty="0" smtClean="0"/>
              <a:t>Funcionamento coordenado e </a:t>
            </a:r>
            <a:r>
              <a:rPr lang="pt-BR" dirty="0" err="1" smtClean="0"/>
              <a:t>harmonico</a:t>
            </a:r>
            <a:endParaRPr lang="pt-BR" dirty="0" smtClean="0"/>
          </a:p>
          <a:p>
            <a:pPr lvl="1"/>
            <a:r>
              <a:rPr lang="pt-BR" dirty="0" smtClean="0"/>
              <a:t>Permite o movimento de </a:t>
            </a:r>
            <a:r>
              <a:rPr lang="pt-BR" dirty="0" err="1" smtClean="0"/>
              <a:t>moleculas</a:t>
            </a:r>
            <a:r>
              <a:rPr lang="pt-BR" dirty="0" smtClean="0"/>
              <a:t> e </a:t>
            </a:r>
            <a:r>
              <a:rPr lang="pt-BR" dirty="0" err="1" smtClean="0"/>
              <a:t>ions</a:t>
            </a:r>
            <a:r>
              <a:rPr lang="pt-BR" dirty="0" smtClean="0"/>
              <a:t> do </a:t>
            </a:r>
            <a:r>
              <a:rPr lang="pt-BR" dirty="0" err="1" smtClean="0"/>
              <a:t>citosol</a:t>
            </a:r>
            <a:r>
              <a:rPr lang="pt-BR" dirty="0" smtClean="0"/>
              <a:t> de uma </a:t>
            </a:r>
            <a:r>
              <a:rPr lang="pt-BR" dirty="0" err="1" smtClean="0"/>
              <a:t>celula</a:t>
            </a:r>
            <a:r>
              <a:rPr lang="pt-BR" dirty="0" smtClean="0"/>
              <a:t> para outra</a:t>
            </a:r>
          </a:p>
          <a:p>
            <a:pPr lvl="1"/>
            <a:r>
              <a:rPr lang="pt-BR" dirty="0" smtClean="0"/>
              <a:t>Formadas por </a:t>
            </a:r>
            <a:r>
              <a:rPr lang="pt-BR" dirty="0" err="1" smtClean="0"/>
              <a:t>conexinas</a:t>
            </a:r>
            <a:endParaRPr lang="pt-BR" dirty="0" smtClean="0"/>
          </a:p>
          <a:p>
            <a:pPr lvl="2"/>
            <a:r>
              <a:rPr lang="pt-BR" dirty="0" smtClean="0"/>
              <a:t>Canal </a:t>
            </a:r>
            <a:r>
              <a:rPr lang="pt-BR" dirty="0" err="1" smtClean="0"/>
              <a:t>conexon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6" descr="g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94550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14"/>
            <a:ext cx="7929618" cy="675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Junções celulares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Junções </a:t>
            </a:r>
            <a:r>
              <a:rPr lang="pt-BR" dirty="0" err="1" smtClean="0"/>
              <a:t>ancorantes</a:t>
            </a:r>
            <a:r>
              <a:rPr lang="pt-B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Conectam o </a:t>
            </a:r>
            <a:r>
              <a:rPr lang="pt-BR" dirty="0" err="1" smtClean="0"/>
              <a:t>citoesqueleto</a:t>
            </a:r>
            <a:r>
              <a:rPr lang="pt-BR" dirty="0" smtClean="0"/>
              <a:t> de uma célula ao de outra célula, ou à matriz extracelular </a:t>
            </a:r>
          </a:p>
          <a:p>
            <a:pPr lvl="1">
              <a:lnSpc>
                <a:spcPct val="150000"/>
              </a:lnSpc>
              <a:buNone/>
            </a:pP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Abundantes em tecidos sujeitos a estresse mecânico severo (músculo cardíaco e a epiderme)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Junções celulares </a:t>
            </a:r>
            <a:r>
              <a:rPr lang="pt-BR" dirty="0" err="1" smtClean="0"/>
              <a:t>ancorantes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501122" cy="5074464"/>
          </a:xfrm>
        </p:spPr>
        <p:txBody>
          <a:bodyPr>
            <a:normAutofit/>
          </a:bodyPr>
          <a:lstStyle/>
          <a:p>
            <a:r>
              <a:rPr lang="pt-BR" dirty="0" smtClean="0"/>
              <a:t>Existem 3 formas</a:t>
            </a:r>
          </a:p>
          <a:p>
            <a:pPr lvl="1"/>
            <a:r>
              <a:rPr lang="pt-BR" dirty="0" smtClean="0"/>
              <a:t>Junções aderentes</a:t>
            </a:r>
          </a:p>
          <a:p>
            <a:pPr lvl="2"/>
            <a:r>
              <a:rPr lang="pt-BR" dirty="0" smtClean="0"/>
              <a:t>Formam um cinto de adesão contínuo, logo abaixo das junções oclusas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As MP das células adjacentes são mantidas unidas por proteínas </a:t>
            </a:r>
            <a:r>
              <a:rPr lang="pt-BR" dirty="0" err="1" smtClean="0"/>
              <a:t>transmembrana</a:t>
            </a:r>
            <a:r>
              <a:rPr lang="pt-BR" dirty="0" smtClean="0"/>
              <a:t> denominadas de </a:t>
            </a:r>
            <a:r>
              <a:rPr lang="pt-BR" b="1" dirty="0" smtClean="0"/>
              <a:t>CADERINAS.</a:t>
            </a:r>
          </a:p>
          <a:p>
            <a:pPr lvl="2">
              <a:lnSpc>
                <a:spcPct val="150000"/>
              </a:lnSpc>
            </a:pPr>
            <a:r>
              <a:rPr lang="pt-BR" b="1" dirty="0" smtClean="0"/>
              <a:t> </a:t>
            </a:r>
            <a:r>
              <a:rPr lang="pt-BR" dirty="0" smtClean="0"/>
              <a:t>Dentro das células existe um feixe contráctil de </a:t>
            </a:r>
            <a:r>
              <a:rPr lang="pt-BR" dirty="0" err="1" smtClean="0"/>
              <a:t>actina</a:t>
            </a:r>
            <a:r>
              <a:rPr lang="pt-BR" dirty="0" smtClean="0"/>
              <a:t> que está conectado à MP por proteínas de ligação (</a:t>
            </a:r>
            <a:r>
              <a:rPr lang="pt-BR" dirty="0" err="1" smtClean="0"/>
              <a:t>Catenina</a:t>
            </a:r>
            <a:r>
              <a:rPr lang="pt-BR" dirty="0" smtClean="0"/>
              <a:t>, </a:t>
            </a:r>
            <a:r>
              <a:rPr lang="pt-BR" dirty="0" err="1" smtClean="0"/>
              <a:t>Vinculina</a:t>
            </a:r>
            <a:r>
              <a:rPr lang="pt-BR" dirty="0" smtClean="0"/>
              <a:t>, </a:t>
            </a:r>
            <a:r>
              <a:rPr lang="pt-BR" dirty="0" err="1" smtClean="0">
                <a:latin typeface="Symbol" pitchFamily="18" charset="2"/>
              </a:rPr>
              <a:t>a</a:t>
            </a:r>
            <a:r>
              <a:rPr lang="pt-BR" dirty="0" err="1" smtClean="0"/>
              <a:t>-actinina</a:t>
            </a:r>
            <a:r>
              <a:rPr lang="pt-BR" dirty="0" smtClean="0"/>
              <a:t> e </a:t>
            </a:r>
            <a:r>
              <a:rPr lang="pt-BR" dirty="0" err="1" smtClean="0"/>
              <a:t>Plakoglobina</a:t>
            </a:r>
            <a:r>
              <a:rPr lang="pt-BR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riz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3"/>
            <a:ext cx="8001056" cy="66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86808" cy="50720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Composição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Fibrosos 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Colagenos</a:t>
            </a:r>
            <a:r>
              <a:rPr lang="pt-BR" dirty="0" smtClean="0"/>
              <a:t> fibrilares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Proteinas</a:t>
            </a:r>
            <a:r>
              <a:rPr lang="pt-BR" dirty="0" smtClean="0"/>
              <a:t> de ligação</a:t>
            </a:r>
          </a:p>
          <a:p>
            <a:pPr lvl="3">
              <a:lnSpc>
                <a:spcPct val="150000"/>
              </a:lnSpc>
            </a:pPr>
            <a:r>
              <a:rPr lang="pt-BR" dirty="0" err="1" smtClean="0"/>
              <a:t>Fibronectina</a:t>
            </a:r>
            <a:r>
              <a:rPr lang="pt-BR" dirty="0" smtClean="0"/>
              <a:t>, </a:t>
            </a:r>
            <a:r>
              <a:rPr lang="pt-BR" dirty="0" err="1" smtClean="0"/>
              <a:t>laminina</a:t>
            </a:r>
            <a:r>
              <a:rPr lang="pt-BR" dirty="0" smtClean="0"/>
              <a:t>, </a:t>
            </a:r>
            <a:r>
              <a:rPr lang="pt-BR" dirty="0" err="1" smtClean="0"/>
              <a:t>tenascina</a:t>
            </a:r>
            <a:r>
              <a:rPr lang="pt-BR" dirty="0" smtClean="0"/>
              <a:t>, </a:t>
            </a:r>
            <a:r>
              <a:rPr lang="pt-BR" dirty="0" err="1" smtClean="0"/>
              <a:t>entactina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err="1" smtClean="0"/>
              <a:t>Microfibrilares</a:t>
            </a:r>
            <a:endParaRPr lang="pt-BR" dirty="0" smtClean="0"/>
          </a:p>
          <a:p>
            <a:pPr lvl="3">
              <a:lnSpc>
                <a:spcPct val="150000"/>
              </a:lnSpc>
            </a:pPr>
            <a:r>
              <a:rPr lang="pt-BR" dirty="0" err="1" smtClean="0"/>
              <a:t>Colageno</a:t>
            </a:r>
            <a:r>
              <a:rPr lang="pt-BR" dirty="0" smtClean="0"/>
              <a:t> IV, elastina, </a:t>
            </a:r>
            <a:r>
              <a:rPr lang="pt-BR" dirty="0" err="1" smtClean="0"/>
              <a:t>fibrilina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Fluidos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Proteoglicanos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Junções celulares </a:t>
            </a:r>
            <a:r>
              <a:rPr lang="pt-BR" dirty="0" err="1" smtClean="0"/>
              <a:t>ancorantes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786842" cy="4929222"/>
          </a:xfrm>
        </p:spPr>
        <p:txBody>
          <a:bodyPr>
            <a:normAutofit/>
          </a:bodyPr>
          <a:lstStyle/>
          <a:p>
            <a:r>
              <a:rPr lang="pt-BR" dirty="0" smtClean="0"/>
              <a:t>Junções </a:t>
            </a:r>
            <a:r>
              <a:rPr lang="pt-BR" dirty="0" err="1" smtClean="0"/>
              <a:t>ancorantes</a:t>
            </a:r>
            <a:r>
              <a:rPr lang="pt-BR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pt-BR" dirty="0" err="1" smtClean="0"/>
              <a:t>Desmossomos</a:t>
            </a:r>
            <a:r>
              <a:rPr lang="pt-BR" dirty="0" smtClean="0"/>
              <a:t> </a:t>
            </a:r>
            <a:r>
              <a:rPr lang="pt-BR" sz="2300" dirty="0" smtClean="0"/>
              <a:t>(sítios de conexão de filamentos intermediários)</a:t>
            </a:r>
          </a:p>
          <a:p>
            <a:pPr lvl="2">
              <a:lnSpc>
                <a:spcPct val="200000"/>
              </a:lnSpc>
            </a:pPr>
            <a:r>
              <a:rPr lang="pt-BR" dirty="0" smtClean="0"/>
              <a:t>Formam uma ponte entre 2 </a:t>
            </a:r>
            <a:r>
              <a:rPr lang="pt-BR" dirty="0" err="1" smtClean="0"/>
              <a:t>celulas</a:t>
            </a:r>
            <a:r>
              <a:rPr lang="pt-BR" dirty="0" smtClean="0"/>
              <a:t> epiteliais</a:t>
            </a:r>
          </a:p>
          <a:p>
            <a:pPr lvl="3">
              <a:lnSpc>
                <a:spcPct val="200000"/>
              </a:lnSpc>
            </a:pPr>
            <a:r>
              <a:rPr lang="pt-BR" dirty="0" smtClean="0"/>
              <a:t>Local de conexão dos filamentos </a:t>
            </a:r>
            <a:r>
              <a:rPr lang="pt-BR" dirty="0" err="1" smtClean="0"/>
              <a:t>intermediarios</a:t>
            </a:r>
            <a:endParaRPr lang="pt-BR" dirty="0" smtClean="0"/>
          </a:p>
          <a:p>
            <a:pPr lvl="2">
              <a:lnSpc>
                <a:spcPct val="200000"/>
              </a:lnSpc>
            </a:pPr>
            <a:r>
              <a:rPr lang="pt-BR" dirty="0" smtClean="0"/>
              <a:t>A proteína </a:t>
            </a:r>
            <a:r>
              <a:rPr lang="pt-BR" dirty="0" err="1" smtClean="0"/>
              <a:t>transmembrana</a:t>
            </a:r>
            <a:r>
              <a:rPr lang="pt-BR" dirty="0" smtClean="0"/>
              <a:t> é da família das </a:t>
            </a:r>
            <a:r>
              <a:rPr lang="pt-BR" b="1" dirty="0" err="1" smtClean="0"/>
              <a:t>caderinas</a:t>
            </a:r>
            <a:r>
              <a:rPr lang="pt-BR" dirty="0" smtClean="0"/>
              <a:t>.</a:t>
            </a:r>
          </a:p>
          <a:p>
            <a:pPr lvl="2">
              <a:lnSpc>
                <a:spcPct val="200000"/>
              </a:lnSpc>
            </a:pPr>
            <a:r>
              <a:rPr lang="pt-BR" dirty="0" smtClean="0"/>
              <a:t> Essas estruturas distribuem as tensões sofridas pelo tecido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mossomo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0097"/>
            <a:ext cx="7215206" cy="6676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Junções celulares </a:t>
            </a:r>
            <a:r>
              <a:rPr lang="pt-BR" dirty="0" err="1" smtClean="0"/>
              <a:t>ancorantes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929222" cy="542926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Junções </a:t>
            </a:r>
            <a:r>
              <a:rPr lang="pt-BR" dirty="0" err="1" smtClean="0"/>
              <a:t>ancorantes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err="1" smtClean="0"/>
              <a:t>Hemidesmossomos</a:t>
            </a:r>
            <a:r>
              <a:rPr lang="pt-BR" dirty="0" smtClean="0"/>
              <a:t> </a:t>
            </a:r>
            <a:r>
              <a:rPr lang="pt-BR" sz="2300" dirty="0" smtClean="0"/>
              <a:t>(sítios de conexão de filam. intermediários)</a:t>
            </a:r>
          </a:p>
          <a:p>
            <a:pPr lvl="2">
              <a:lnSpc>
                <a:spcPct val="150000"/>
              </a:lnSpc>
            </a:pPr>
            <a:r>
              <a:rPr lang="pt-BR" sz="2100" dirty="0" smtClean="0"/>
              <a:t>Conexão entre a </a:t>
            </a:r>
            <a:r>
              <a:rPr lang="pt-BR" sz="2100" dirty="0" err="1" smtClean="0"/>
              <a:t>celula</a:t>
            </a:r>
            <a:r>
              <a:rPr lang="pt-BR" sz="2100" dirty="0" smtClean="0"/>
              <a:t> e a </a:t>
            </a:r>
            <a:r>
              <a:rPr lang="pt-BR" sz="2100" dirty="0" err="1" smtClean="0"/>
              <a:t>memb</a:t>
            </a:r>
            <a:r>
              <a:rPr lang="pt-BR" sz="2100" dirty="0" smtClean="0"/>
              <a:t>. Basal</a:t>
            </a:r>
          </a:p>
          <a:p>
            <a:pPr lvl="2">
              <a:lnSpc>
                <a:spcPct val="150000"/>
              </a:lnSpc>
            </a:pPr>
            <a:r>
              <a:rPr lang="pt-BR" sz="2100" dirty="0" smtClean="0"/>
              <a:t>Possuem grupos de </a:t>
            </a:r>
            <a:r>
              <a:rPr lang="pt-BR" sz="2100" dirty="0" err="1" smtClean="0"/>
              <a:t>integrinas</a:t>
            </a:r>
            <a:r>
              <a:rPr lang="pt-BR" sz="2100" dirty="0" smtClean="0"/>
              <a:t> unidos a filamentos </a:t>
            </a:r>
            <a:r>
              <a:rPr lang="pt-BR" sz="2100" dirty="0" err="1" smtClean="0"/>
              <a:t>intermediarios</a:t>
            </a:r>
            <a:r>
              <a:rPr lang="pt-BR" sz="2100" dirty="0" smtClean="0"/>
              <a:t> de queratina ligados ao </a:t>
            </a:r>
            <a:r>
              <a:rPr lang="pt-BR" sz="2100" dirty="0" err="1" smtClean="0"/>
              <a:t>colageno</a:t>
            </a:r>
            <a:r>
              <a:rPr lang="pt-BR" sz="2100" dirty="0" smtClean="0"/>
              <a:t> IV </a:t>
            </a:r>
            <a:r>
              <a:rPr lang="pt-BR" sz="2100" dirty="0" err="1" smtClean="0"/>
              <a:t>atraves</a:t>
            </a:r>
            <a:r>
              <a:rPr lang="pt-BR" sz="2100" dirty="0" smtClean="0"/>
              <a:t> da </a:t>
            </a:r>
            <a:r>
              <a:rPr lang="pt-BR" sz="2100" dirty="0" err="1" smtClean="0"/>
              <a:t>laminina</a:t>
            </a:r>
            <a:endParaRPr lang="pt-BR" sz="2100" dirty="0" smtClean="0"/>
          </a:p>
        </p:txBody>
      </p:sp>
      <p:pic>
        <p:nvPicPr>
          <p:cNvPr id="4" name="Picture 3" descr="matriz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869" y="1500174"/>
            <a:ext cx="38242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71414"/>
            <a:ext cx="8929718" cy="92869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2400" dirty="0" smtClean="0"/>
              <a:t>Tipos múltiplos de moléculas de adesão celular agem em paralelo para mediar a adesão seletiva célula-célula e célula-matriz extracelular</a:t>
            </a:r>
          </a:p>
          <a:p>
            <a:endParaRPr lang="pt-BR" dirty="0"/>
          </a:p>
        </p:txBody>
      </p:sp>
      <p:pic>
        <p:nvPicPr>
          <p:cNvPr id="7" name="Picture 4" descr="sumariodasjunçõ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857232"/>
            <a:ext cx="6696100" cy="59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e Perspectivas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5143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Os mecanismos que atuam sobre o </a:t>
            </a:r>
            <a:r>
              <a:rPr lang="pt-BR" dirty="0" err="1" smtClean="0"/>
              <a:t>epitelio</a:t>
            </a:r>
            <a:r>
              <a:rPr lang="pt-BR" dirty="0" smtClean="0"/>
              <a:t> </a:t>
            </a:r>
            <a:r>
              <a:rPr lang="pt-BR" dirty="0" err="1" smtClean="0"/>
              <a:t>seminifero</a:t>
            </a:r>
            <a:r>
              <a:rPr lang="pt-BR" dirty="0" smtClean="0"/>
              <a:t> são numerosos e seus mecanismos não foram totalmente compreendidos.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 TNF</a:t>
            </a:r>
            <a:r>
              <a:rPr lang="el-GR" dirty="0" smtClean="0"/>
              <a:t>α</a:t>
            </a:r>
            <a:r>
              <a:rPr lang="pt-BR" dirty="0" smtClean="0"/>
              <a:t> poderia ser usado como contraceptivo masculino????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Ainda existem lacunas no mecanismo que leva a ativação do ovo após a ligação com </a:t>
            </a:r>
            <a:r>
              <a:rPr lang="pt-BR" dirty="0" err="1" smtClean="0"/>
              <a:t>sptz</a:t>
            </a: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Adesão célula a célula</a:t>
            </a:r>
          </a:p>
        </p:txBody>
      </p:sp>
      <p:pic>
        <p:nvPicPr>
          <p:cNvPr id="35843" name="Picture 3" descr="caderinaseac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5" y="1524000"/>
            <a:ext cx="3032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5486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A maioria das </a:t>
            </a:r>
            <a:r>
              <a:rPr lang="pt-BR" b="1" dirty="0" err="1"/>
              <a:t>caderinas</a:t>
            </a:r>
            <a:r>
              <a:rPr lang="pt-BR" dirty="0"/>
              <a:t> funcionam como proteínas </a:t>
            </a:r>
            <a:r>
              <a:rPr lang="pt-BR" dirty="0" err="1"/>
              <a:t>transmembrana</a:t>
            </a:r>
            <a:r>
              <a:rPr lang="pt-BR" dirty="0"/>
              <a:t> conectoras, que medeiam as interações entre o </a:t>
            </a:r>
            <a:r>
              <a:rPr lang="pt-BR" dirty="0" err="1"/>
              <a:t>citoesqueleto</a:t>
            </a:r>
            <a:r>
              <a:rPr lang="pt-BR" dirty="0"/>
              <a:t> de </a:t>
            </a:r>
            <a:r>
              <a:rPr lang="pt-BR" dirty="0" err="1"/>
              <a:t>actina</a:t>
            </a:r>
            <a:r>
              <a:rPr lang="pt-BR" dirty="0"/>
              <a:t> das células presentes nas junções aderentes.</a:t>
            </a:r>
          </a:p>
        </p:txBody>
      </p:sp>
      <p:pic>
        <p:nvPicPr>
          <p:cNvPr id="35845" name="Picture 6" descr="cader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1275"/>
            <a:ext cx="6019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pt-BR" smtClean="0"/>
              <a:t>Integrinas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71472" y="1285860"/>
            <a:ext cx="52864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/>
              <a:t>As integrinas são receptores extracelulares da matriz extracelular em animais. São proteínas trans-membrana, </a:t>
            </a:r>
            <a:r>
              <a:rPr lang="pt-BR" dirty="0">
                <a:solidFill>
                  <a:schemeClr val="accent6"/>
                </a:solidFill>
              </a:rPr>
              <a:t>formando heterodímeros de duas cadeias (</a:t>
            </a:r>
            <a:r>
              <a:rPr lang="pt-BR" dirty="0">
                <a:solidFill>
                  <a:schemeClr val="accent6"/>
                </a:solidFill>
                <a:latin typeface="Symbol" pitchFamily="18" charset="2"/>
              </a:rPr>
              <a:t>a</a:t>
            </a:r>
            <a:r>
              <a:rPr lang="pt-BR" dirty="0">
                <a:solidFill>
                  <a:schemeClr val="accent6"/>
                </a:solidFill>
              </a:rPr>
              <a:t> e </a:t>
            </a:r>
            <a:r>
              <a:rPr lang="pt-BR" dirty="0">
                <a:solidFill>
                  <a:schemeClr val="accent6"/>
                </a:solidFill>
                <a:latin typeface="Symbol" pitchFamily="18" charset="2"/>
              </a:rPr>
              <a:t>b)</a:t>
            </a:r>
            <a:r>
              <a:rPr lang="pt-BR" dirty="0">
                <a:latin typeface="Symbol" pitchFamily="18" charset="2"/>
              </a:rPr>
              <a:t>.</a:t>
            </a:r>
            <a:r>
              <a:rPr lang="pt-BR" dirty="0"/>
              <a:t> Elas ligam-se fracamente à matriz, mas em grande número, formam uma </a:t>
            </a:r>
            <a:r>
              <a:rPr lang="pt-BR" dirty="0">
                <a:solidFill>
                  <a:schemeClr val="accent6"/>
                </a:solidFill>
              </a:rPr>
              <a:t>ligação do tipo VELCRO</a:t>
            </a:r>
            <a:r>
              <a:rPr lang="pt-BR" dirty="0"/>
              <a:t>. Algumas ligam-se a apenas um tipo de molécula na matriz e outras a mais de um tipo. Por exemplo, integrinas presentes nos fibroblastos ligam-se a colágeno, fibronectina e laminina. A ligação é dependente de Ca</a:t>
            </a:r>
            <a:r>
              <a:rPr lang="pt-BR" baseline="30000" dirty="0"/>
              <a:t>2+</a:t>
            </a:r>
            <a:r>
              <a:rPr lang="pt-BR" dirty="0"/>
              <a:t>. </a:t>
            </a:r>
            <a:r>
              <a:rPr lang="pt-BR" dirty="0">
                <a:solidFill>
                  <a:schemeClr val="accent6"/>
                </a:solidFill>
              </a:rPr>
              <a:t>8 integrinas ligam-se à fibronectina, 5 à laminina.</a:t>
            </a:r>
            <a:r>
              <a:rPr lang="pt-BR" dirty="0"/>
              <a:t> Em humanos, existem </a:t>
            </a:r>
            <a:r>
              <a:rPr lang="pt-BR" dirty="0">
                <a:solidFill>
                  <a:schemeClr val="accent6"/>
                </a:solidFill>
              </a:rPr>
              <a:t>9 tipos de cadeias  </a:t>
            </a:r>
            <a:r>
              <a:rPr lang="pt-BR" dirty="0">
                <a:solidFill>
                  <a:schemeClr val="accent6"/>
                </a:solidFill>
                <a:latin typeface="Symbol" pitchFamily="18" charset="2"/>
              </a:rPr>
              <a:t>b</a:t>
            </a:r>
            <a:r>
              <a:rPr lang="pt-BR" dirty="0">
                <a:solidFill>
                  <a:schemeClr val="accent6"/>
                </a:solidFill>
              </a:rPr>
              <a:t> e 24 de </a:t>
            </a:r>
            <a:r>
              <a:rPr lang="pt-BR" dirty="0">
                <a:solidFill>
                  <a:schemeClr val="accent6"/>
                </a:solidFill>
                <a:latin typeface="Symbol" pitchFamily="18" charset="2"/>
              </a:rPr>
              <a:t>a</a:t>
            </a:r>
            <a:r>
              <a:rPr lang="pt-BR" dirty="0"/>
              <a:t>, que são formados por splicing alternativo.</a:t>
            </a:r>
          </a:p>
        </p:txBody>
      </p:sp>
      <p:pic>
        <p:nvPicPr>
          <p:cNvPr id="27652" name="Picture 5" descr="integr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25" y="1219200"/>
            <a:ext cx="3127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914400"/>
          </a:xfrm>
        </p:spPr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786842" cy="471251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Função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Permite interações entre </a:t>
            </a:r>
            <a:r>
              <a:rPr lang="pt-BR" dirty="0" err="1" smtClean="0"/>
              <a:t>celulas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Aderência, morfogênese, apoptose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Confere as </a:t>
            </a:r>
            <a:r>
              <a:rPr lang="pt-BR" dirty="0" err="1" smtClean="0"/>
              <a:t>caracteristicas</a:t>
            </a:r>
            <a:r>
              <a:rPr lang="pt-BR" dirty="0" smtClean="0"/>
              <a:t> dos tecidos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Solidez, transparência entre outros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Preencher espaços entre as </a:t>
            </a:r>
            <a:r>
              <a:rPr lang="pt-BR" dirty="0" err="1" smtClean="0"/>
              <a:t>celulas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Resistência a compressão e estiramento aos tecidos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Fornece pontos de ancoragem para as </a:t>
            </a:r>
            <a:r>
              <a:rPr lang="pt-BR" dirty="0" err="1" smtClean="0"/>
              <a:t>celulas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914400"/>
          </a:xfrm>
        </p:spPr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557214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Função ECM no </a:t>
            </a:r>
            <a:r>
              <a:rPr lang="pt-BR" dirty="0" err="1" smtClean="0"/>
              <a:t>testiculo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Manter funcionamento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Sertoli</a:t>
            </a:r>
            <a:endParaRPr lang="pt-BR" dirty="0" smtClean="0"/>
          </a:p>
          <a:p>
            <a:pPr lvl="3">
              <a:lnSpc>
                <a:spcPct val="150000"/>
              </a:lnSpc>
            </a:pPr>
            <a:r>
              <a:rPr lang="pt-BR" dirty="0" smtClean="0"/>
              <a:t>Afeta morfologia e comportamento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Leydig</a:t>
            </a:r>
            <a:r>
              <a:rPr lang="pt-BR" dirty="0" smtClean="0"/>
              <a:t> 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Afeta proliferação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Produção de testosterona</a:t>
            </a:r>
          </a:p>
          <a:p>
            <a:pPr lvl="3">
              <a:lnSpc>
                <a:spcPct val="150000"/>
              </a:lnSpc>
            </a:pPr>
            <a:r>
              <a:rPr lang="pt-BR" dirty="0" smtClean="0"/>
              <a:t>Expressão </a:t>
            </a:r>
            <a:r>
              <a:rPr lang="pt-BR" dirty="0" err="1" smtClean="0"/>
              <a:t>genica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Juntamente com </a:t>
            </a:r>
            <a:r>
              <a:rPr lang="pt-BR" dirty="0" err="1" smtClean="0"/>
              <a:t>integrinas</a:t>
            </a:r>
            <a:r>
              <a:rPr lang="pt-BR" dirty="0" smtClean="0"/>
              <a:t> forma plataforma para tradução de sinais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Manter  a integridade do </a:t>
            </a:r>
            <a:r>
              <a:rPr lang="pt-BR" dirty="0" err="1" smtClean="0"/>
              <a:t>epitelio</a:t>
            </a:r>
            <a:r>
              <a:rPr lang="pt-BR" dirty="0" smtClean="0"/>
              <a:t> </a:t>
            </a:r>
            <a:r>
              <a:rPr lang="pt-BR" dirty="0" err="1" smtClean="0"/>
              <a:t>seminifero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643966" cy="49315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Exemplos de matriz extracelular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Lamina basal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Matriz em forma de placa fina e </a:t>
            </a:r>
            <a:r>
              <a:rPr lang="pt-BR" dirty="0" err="1" smtClean="0"/>
              <a:t>rigida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smtClean="0"/>
              <a:t>Abaixo do </a:t>
            </a:r>
            <a:r>
              <a:rPr lang="pt-BR" dirty="0" err="1" smtClean="0"/>
              <a:t>epitelio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err="1" smtClean="0"/>
              <a:t>Celulas</a:t>
            </a:r>
            <a:r>
              <a:rPr lang="pt-BR" dirty="0" smtClean="0"/>
              <a:t> musculares</a:t>
            </a:r>
          </a:p>
          <a:p>
            <a:pPr lvl="2">
              <a:lnSpc>
                <a:spcPct val="150000"/>
              </a:lnSpc>
            </a:pPr>
            <a:r>
              <a:rPr lang="pt-BR" dirty="0" err="1" smtClean="0"/>
              <a:t>Adipocitos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err="1" smtClean="0"/>
              <a:t>Celulas</a:t>
            </a:r>
            <a:r>
              <a:rPr lang="pt-BR" dirty="0" smtClean="0"/>
              <a:t> de </a:t>
            </a:r>
            <a:r>
              <a:rPr lang="pt-BR" dirty="0" err="1" smtClean="0"/>
              <a:t>Schwann</a:t>
            </a:r>
            <a:endParaRPr lang="pt-BR" dirty="0" smtClean="0"/>
          </a:p>
          <a:p>
            <a:pPr lvl="2">
              <a:lnSpc>
                <a:spcPct val="150000"/>
              </a:lnSpc>
            </a:pPr>
            <a:r>
              <a:rPr lang="pt-BR" dirty="0" err="1" smtClean="0"/>
              <a:t>Glomerulo</a:t>
            </a:r>
            <a:r>
              <a:rPr lang="pt-BR" dirty="0" smtClean="0"/>
              <a:t> renal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extracelular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struturadalâminaba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84" y="0"/>
            <a:ext cx="9167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2449</TotalTime>
  <Words>1657</Words>
  <Application>Microsoft Office PowerPoint</Application>
  <PresentationFormat>On-screen Show (4:3)</PresentationFormat>
  <Paragraphs>305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Metro</vt:lpstr>
      <vt:lpstr>Matriz extracelular  aletheia Souza doutoranda</vt:lpstr>
      <vt:lpstr>Matriz extracelular</vt:lpstr>
      <vt:lpstr>Matriz extracelular </vt:lpstr>
      <vt:lpstr>Matriz extracelular </vt:lpstr>
      <vt:lpstr>Matriz extracelular </vt:lpstr>
      <vt:lpstr>Matriz extracelular </vt:lpstr>
      <vt:lpstr>Matriz extracelular </vt:lpstr>
      <vt:lpstr>Matriz extracelular </vt:lpstr>
      <vt:lpstr>Slide 9</vt:lpstr>
      <vt:lpstr>Matriz extracelular </vt:lpstr>
      <vt:lpstr>Slide 11</vt:lpstr>
      <vt:lpstr>Matriz extracelular </vt:lpstr>
      <vt:lpstr>Slide 13</vt:lpstr>
      <vt:lpstr>Composição estrutural da ECM</vt:lpstr>
      <vt:lpstr>Composição estrutural da ECM</vt:lpstr>
      <vt:lpstr>Composição estrutural da ECM</vt:lpstr>
      <vt:lpstr>Slide 17</vt:lpstr>
      <vt:lpstr>Composição estrutural da ECM</vt:lpstr>
      <vt:lpstr>Composição adesiva da ECM</vt:lpstr>
      <vt:lpstr>Composição adesiva da ECM</vt:lpstr>
      <vt:lpstr>Slide 21</vt:lpstr>
      <vt:lpstr>Composição adesiva da ECM</vt:lpstr>
      <vt:lpstr>Composição adesiva da ECM</vt:lpstr>
      <vt:lpstr>Composição adesiva da ECM</vt:lpstr>
      <vt:lpstr>Slide 25</vt:lpstr>
      <vt:lpstr>Composição fluida da ECM</vt:lpstr>
      <vt:lpstr>Composição fluida da ECM</vt:lpstr>
      <vt:lpstr>Composição fluida da ECM</vt:lpstr>
      <vt:lpstr>Composição fluida da ECM</vt:lpstr>
      <vt:lpstr>Composição fluida da ECM</vt:lpstr>
      <vt:lpstr>Composição fluida da ECM</vt:lpstr>
      <vt:lpstr>Composição fluida da ECM</vt:lpstr>
      <vt:lpstr>Regulação da ECM</vt:lpstr>
      <vt:lpstr>Regulação da ECM</vt:lpstr>
      <vt:lpstr>Regulação da ECM</vt:lpstr>
      <vt:lpstr>Efeitos da proteolise da ECM pela MMPs</vt:lpstr>
      <vt:lpstr>Slide 37</vt:lpstr>
      <vt:lpstr>Alterações da ECM - Fertilização</vt:lpstr>
      <vt:lpstr>Slide 39</vt:lpstr>
      <vt:lpstr>Slide 40</vt:lpstr>
      <vt:lpstr>Junções celulares oclusivas</vt:lpstr>
      <vt:lpstr>Slide 42</vt:lpstr>
      <vt:lpstr>Junções celulares oclusivas</vt:lpstr>
      <vt:lpstr>Slide 44</vt:lpstr>
      <vt:lpstr>Junções celulares comunicantes</vt:lpstr>
      <vt:lpstr>Slide 46</vt:lpstr>
      <vt:lpstr>Junções celulares</vt:lpstr>
      <vt:lpstr>Junções celulares ancorantes</vt:lpstr>
      <vt:lpstr>Slide 49</vt:lpstr>
      <vt:lpstr>Junções celulares ancorantes</vt:lpstr>
      <vt:lpstr>Slide 51</vt:lpstr>
      <vt:lpstr>Junções celulares ancorantes</vt:lpstr>
      <vt:lpstr>Slide 53</vt:lpstr>
      <vt:lpstr>Conclusões e Perspectivas </vt:lpstr>
      <vt:lpstr>Adesão célula a célula</vt:lpstr>
      <vt:lpstr>Integrinas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Ally</dc:creator>
  <cp:lastModifiedBy>Ally</cp:lastModifiedBy>
  <cp:revision>208</cp:revision>
  <dcterms:created xsi:type="dcterms:W3CDTF">2009-09-03T10:47:32Z</dcterms:created>
  <dcterms:modified xsi:type="dcterms:W3CDTF">2009-09-10T14:05:38Z</dcterms:modified>
</cp:coreProperties>
</file>