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9"/>
  </p:notesMasterIdLst>
  <p:sldIdLst>
    <p:sldId id="304" r:id="rId2"/>
    <p:sldId id="256" r:id="rId3"/>
    <p:sldId id="257" r:id="rId4"/>
    <p:sldId id="258" r:id="rId5"/>
    <p:sldId id="265" r:id="rId6"/>
    <p:sldId id="264" r:id="rId7"/>
    <p:sldId id="260" r:id="rId8"/>
    <p:sldId id="259" r:id="rId9"/>
    <p:sldId id="298" r:id="rId10"/>
    <p:sldId id="289" r:id="rId11"/>
    <p:sldId id="276" r:id="rId12"/>
    <p:sldId id="290" r:id="rId13"/>
    <p:sldId id="261" r:id="rId14"/>
    <p:sldId id="262" r:id="rId15"/>
    <p:sldId id="283" r:id="rId16"/>
    <p:sldId id="263" r:id="rId17"/>
    <p:sldId id="266" r:id="rId18"/>
    <p:sldId id="267" r:id="rId19"/>
    <p:sldId id="280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9" r:id="rId28"/>
    <p:sldId id="275" r:id="rId29"/>
    <p:sldId id="277" r:id="rId30"/>
    <p:sldId id="281" r:id="rId31"/>
    <p:sldId id="282" r:id="rId32"/>
    <p:sldId id="284" r:id="rId33"/>
    <p:sldId id="288" r:id="rId34"/>
    <p:sldId id="286" r:id="rId35"/>
    <p:sldId id="285" r:id="rId36"/>
    <p:sldId id="287" r:id="rId37"/>
    <p:sldId id="292" r:id="rId38"/>
    <p:sldId id="293" r:id="rId39"/>
    <p:sldId id="294" r:id="rId40"/>
    <p:sldId id="295" r:id="rId41"/>
    <p:sldId id="300" r:id="rId42"/>
    <p:sldId id="299" r:id="rId43"/>
    <p:sldId id="296" r:id="rId44"/>
    <p:sldId id="297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EFC"/>
    <a:srgbClr val="FFFF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0678" autoAdjust="0"/>
  </p:normalViewPr>
  <p:slideViewPr>
    <p:cSldViewPr>
      <p:cViewPr varScale="1">
        <p:scale>
          <a:sx n="45" d="100"/>
          <a:sy n="45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9F054-17B8-432A-95A0-3901A27ABD3F}" type="datetimeFigureOut">
              <a:rPr lang="pt-BR" smtClean="0"/>
              <a:pPr/>
              <a:t>22/10/2009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8A439-DD2E-4E6C-865C-673EDB4BB69C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Receptores c-kit</a:t>
            </a:r>
            <a:r>
              <a:rPr lang="pt-BR" baseline="0" dirty="0" smtClean="0"/>
              <a:t> se liga a </a:t>
            </a:r>
            <a:r>
              <a:rPr lang="pt-BR" baseline="0" dirty="0" err="1" smtClean="0"/>
              <a:t>citocina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estah</a:t>
            </a:r>
            <a:r>
              <a:rPr lang="pt-BR" baseline="0" dirty="0" smtClean="0"/>
              <a:t> relacionada a eventos de inicio do desenvolvimento como </a:t>
            </a:r>
            <a:r>
              <a:rPr lang="pt-BR" baseline="0" dirty="0" err="1" smtClean="0"/>
              <a:t>melanogenese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espermatogenese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hematopoiese</a:t>
            </a:r>
            <a:endParaRPr lang="pt-BR" dirty="0" smtClean="0"/>
          </a:p>
          <a:p>
            <a:r>
              <a:rPr lang="pt-BR" dirty="0" smtClean="0"/>
              <a:t>O bloqueio de ligação dos receptores c-kit inibiu a proliferação</a:t>
            </a:r>
            <a:r>
              <a:rPr lang="pt-BR" baseline="0" dirty="0" smtClean="0"/>
              <a:t> das </a:t>
            </a:r>
            <a:r>
              <a:rPr lang="pt-BR" baseline="0" dirty="0" err="1" smtClean="0"/>
              <a:t>espermatogonias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8A439-DD2E-4E6C-865C-673EDB4BB69C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</a:t>
            </a:r>
            <a:r>
              <a:rPr lang="pt-BR" dirty="0" err="1" smtClean="0"/>
              <a:t>cel</a:t>
            </a:r>
            <a:r>
              <a:rPr lang="pt-BR" dirty="0" smtClean="0"/>
              <a:t> dos doadores </a:t>
            </a:r>
            <a:r>
              <a:rPr lang="pt-BR" dirty="0" err="1" smtClean="0"/>
              <a:t>eh</a:t>
            </a:r>
            <a:r>
              <a:rPr lang="pt-BR" dirty="0" smtClean="0"/>
              <a:t> detectada </a:t>
            </a:r>
            <a:r>
              <a:rPr lang="pt-BR" dirty="0" err="1" smtClean="0"/>
              <a:t>atraves</a:t>
            </a:r>
            <a:r>
              <a:rPr lang="pt-BR" dirty="0" smtClean="0"/>
              <a:t> de sondas fluorescentes,</a:t>
            </a:r>
            <a:r>
              <a:rPr lang="pt-BR" baseline="0" dirty="0" smtClean="0"/>
              <a:t> ex PKH26 ou CFDA-SE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8A439-DD2E-4E6C-865C-673EDB4BB69C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vitamina A é essencial para o crescimento e a proliferação de células epiteliais. </a:t>
            </a:r>
            <a:r>
              <a:rPr lang="pt-BR" dirty="0" err="1" smtClean="0"/>
              <a:t>Livera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al. (2002) descreveram que a vitamina atua ainda protegendo o epitélio germinativo de machos e estabilizando a integridade das membranas celulares.</a:t>
            </a:r>
          </a:p>
          <a:p>
            <a:r>
              <a:rPr lang="pt-BR" dirty="0" smtClean="0"/>
              <a:t>Em ratos, a deficiência de vitamina A induziu a parada da espermatogênese, resultando em túbulos seminíferos contendo somente células de </a:t>
            </a:r>
            <a:r>
              <a:rPr lang="pt-BR" dirty="0" err="1" smtClean="0"/>
              <a:t>Sertoli</a:t>
            </a:r>
            <a:r>
              <a:rPr lang="pt-BR" dirty="0" smtClean="0"/>
              <a:t>, </a:t>
            </a:r>
            <a:r>
              <a:rPr lang="pt-BR" dirty="0" err="1" smtClean="0"/>
              <a:t>espermatogônia</a:t>
            </a:r>
            <a:r>
              <a:rPr lang="pt-BR" smtClean="0"/>
              <a:t> e alguns espermatócitos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8A439-DD2E-4E6C-865C-673EDB4BB69C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8A439-DD2E-4E6C-865C-673EDB4BB69C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8A439-DD2E-4E6C-865C-673EDB4BB69C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8A439-DD2E-4E6C-865C-673EDB4BB69C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8A439-DD2E-4E6C-865C-673EDB4BB69C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Colagenase</a:t>
            </a:r>
            <a:r>
              <a:rPr lang="pt-BR" dirty="0" smtClean="0"/>
              <a:t>: separação</a:t>
            </a:r>
            <a:r>
              <a:rPr lang="pt-BR" baseline="0" dirty="0" smtClean="0"/>
              <a:t> dos </a:t>
            </a:r>
            <a:r>
              <a:rPr lang="pt-BR" baseline="0" dirty="0" err="1" smtClean="0"/>
              <a:t>tubulos</a:t>
            </a:r>
            <a:endParaRPr lang="pt-BR" baseline="0" dirty="0" smtClean="0"/>
          </a:p>
          <a:p>
            <a:r>
              <a:rPr lang="pt-BR" baseline="0" dirty="0" err="1" smtClean="0"/>
              <a:t>DNAse</a:t>
            </a:r>
            <a:r>
              <a:rPr lang="pt-BR" baseline="0" dirty="0" smtClean="0"/>
              <a:t>: facilita dispersão celular</a:t>
            </a:r>
          </a:p>
          <a:p>
            <a:r>
              <a:rPr lang="pt-BR" baseline="0" dirty="0" smtClean="0"/>
              <a:t>Tripsina: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8A439-DD2E-4E6C-865C-673EDB4BB69C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Colagenase</a:t>
            </a:r>
            <a:r>
              <a:rPr lang="pt-BR" dirty="0" smtClean="0"/>
              <a:t>: separação</a:t>
            </a:r>
            <a:r>
              <a:rPr lang="pt-BR" baseline="0" dirty="0" smtClean="0"/>
              <a:t> dos </a:t>
            </a:r>
            <a:r>
              <a:rPr lang="pt-BR" baseline="0" dirty="0" err="1" smtClean="0"/>
              <a:t>tubulos</a:t>
            </a:r>
            <a:endParaRPr lang="pt-BR" baseline="0" dirty="0" smtClean="0"/>
          </a:p>
          <a:p>
            <a:r>
              <a:rPr lang="pt-BR" baseline="0" dirty="0" err="1" smtClean="0"/>
              <a:t>DNAse</a:t>
            </a:r>
            <a:r>
              <a:rPr lang="pt-BR" baseline="0" dirty="0" smtClean="0"/>
              <a:t>: facilita dispersão celular</a:t>
            </a:r>
          </a:p>
          <a:p>
            <a:r>
              <a:rPr lang="pt-BR" baseline="0" smtClean="0"/>
              <a:t>Tripsina: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8A439-DD2E-4E6C-865C-673EDB4BB69C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Colagenase</a:t>
            </a:r>
            <a:r>
              <a:rPr lang="pt-BR" dirty="0" smtClean="0"/>
              <a:t>: separação</a:t>
            </a:r>
            <a:r>
              <a:rPr lang="pt-BR" baseline="0" dirty="0" smtClean="0"/>
              <a:t> dos </a:t>
            </a:r>
            <a:r>
              <a:rPr lang="pt-BR" baseline="0" dirty="0" err="1" smtClean="0"/>
              <a:t>tubulos</a:t>
            </a:r>
            <a:endParaRPr lang="pt-BR" baseline="0" dirty="0" smtClean="0"/>
          </a:p>
          <a:p>
            <a:r>
              <a:rPr lang="pt-BR" baseline="0" dirty="0" err="1" smtClean="0"/>
              <a:t>DNAse</a:t>
            </a:r>
            <a:r>
              <a:rPr lang="pt-BR" baseline="0" dirty="0" smtClean="0"/>
              <a:t>: facilita dispersão celular</a:t>
            </a:r>
          </a:p>
          <a:p>
            <a:r>
              <a:rPr lang="pt-BR" baseline="0" dirty="0" smtClean="0"/>
              <a:t>A solução </a:t>
            </a:r>
            <a:r>
              <a:rPr lang="pt-BR" baseline="0" dirty="0" err="1" smtClean="0"/>
              <a:t>eh</a:t>
            </a:r>
            <a:r>
              <a:rPr lang="pt-BR" baseline="0" dirty="0" smtClean="0"/>
              <a:t> inoculada com </a:t>
            </a:r>
            <a:r>
              <a:rPr lang="pt-BR" baseline="0" dirty="0" err="1" smtClean="0"/>
              <a:t>trypan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blue</a:t>
            </a:r>
            <a:r>
              <a:rPr lang="pt-BR" baseline="0" dirty="0" smtClean="0"/>
              <a:t> para ver a habilidade de infusão das </a:t>
            </a:r>
            <a:r>
              <a:rPr lang="pt-BR" baseline="0" dirty="0" err="1" smtClean="0"/>
              <a:t>cel</a:t>
            </a:r>
            <a:r>
              <a:rPr lang="pt-BR" baseline="0" dirty="0" smtClean="0"/>
              <a:t> transplantadas nos </a:t>
            </a:r>
            <a:r>
              <a:rPr lang="pt-BR" baseline="0" dirty="0" err="1" smtClean="0"/>
              <a:t>tubulos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seminiferos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8A439-DD2E-4E6C-865C-673EDB4BB69C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8E0-0BDD-499A-90BF-D037282C99B1}" type="datetimeFigureOut">
              <a:rPr lang="pt-BR" smtClean="0"/>
              <a:pPr/>
              <a:t>22/10/2009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F018-B7D2-4DB2-8298-E5C16E5899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8E0-0BDD-499A-90BF-D037282C99B1}" type="datetimeFigureOut">
              <a:rPr lang="pt-BR" smtClean="0"/>
              <a:pPr/>
              <a:t>22/10/2009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F018-B7D2-4DB2-8298-E5C16E5899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8E0-0BDD-499A-90BF-D037282C99B1}" type="datetimeFigureOut">
              <a:rPr lang="pt-BR" smtClean="0"/>
              <a:pPr/>
              <a:t>22/10/2009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F018-B7D2-4DB2-8298-E5C16E5899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8E0-0BDD-499A-90BF-D037282C99B1}" type="datetimeFigureOut">
              <a:rPr lang="pt-BR" smtClean="0"/>
              <a:pPr/>
              <a:t>22/10/2009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F018-B7D2-4DB2-8298-E5C16E5899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8E0-0BDD-499A-90BF-D037282C99B1}" type="datetimeFigureOut">
              <a:rPr lang="pt-BR" smtClean="0"/>
              <a:pPr/>
              <a:t>22/10/2009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F018-B7D2-4DB2-8298-E5C16E5899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8E0-0BDD-499A-90BF-D037282C99B1}" type="datetimeFigureOut">
              <a:rPr lang="pt-BR" smtClean="0"/>
              <a:pPr/>
              <a:t>22/10/2009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F018-B7D2-4DB2-8298-E5C16E5899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8E0-0BDD-499A-90BF-D037282C99B1}" type="datetimeFigureOut">
              <a:rPr lang="pt-BR" smtClean="0"/>
              <a:pPr/>
              <a:t>22/10/2009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F018-B7D2-4DB2-8298-E5C16E5899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8E0-0BDD-499A-90BF-D037282C99B1}" type="datetimeFigureOut">
              <a:rPr lang="pt-BR" smtClean="0"/>
              <a:pPr/>
              <a:t>22/10/2009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F018-B7D2-4DB2-8298-E5C16E5899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8E0-0BDD-499A-90BF-D037282C99B1}" type="datetimeFigureOut">
              <a:rPr lang="pt-BR" smtClean="0"/>
              <a:pPr/>
              <a:t>22/10/2009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F018-B7D2-4DB2-8298-E5C16E5899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8E0-0BDD-499A-90BF-D037282C99B1}" type="datetimeFigureOut">
              <a:rPr lang="pt-BR" smtClean="0"/>
              <a:pPr/>
              <a:t>22/10/2009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F018-B7D2-4DB2-8298-E5C16E5899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8E0-0BDD-499A-90BF-D037282C99B1}" type="datetimeFigureOut">
              <a:rPr lang="pt-BR" smtClean="0"/>
              <a:pPr/>
              <a:t>22/10/2009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61F018-B7D2-4DB2-8298-E5C16E5899D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6838E0-0BDD-499A-90BF-D037282C99B1}" type="datetimeFigureOut">
              <a:rPr lang="pt-BR" smtClean="0"/>
              <a:pPr/>
              <a:t>22/10/2009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61F018-B7D2-4DB2-8298-E5C16E5899D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Transplante de células germinativas</a:t>
            </a: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285992"/>
            <a:ext cx="8643998" cy="428628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Objetivo</a:t>
            </a:r>
          </a:p>
          <a:p>
            <a:pPr lvl="1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Compreender os mecanismos básicos da espermatogênese</a:t>
            </a:r>
          </a:p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Definir mecanismos de regulação</a:t>
            </a:r>
          </a:p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Tratamentos de infertilidade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570" y="571501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Ogawa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al., 1997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Transplante de células germinativas</a:t>
            </a: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7149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Objetivo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Modificação do genoma</a:t>
            </a:r>
          </a:p>
          <a:p>
            <a:pPr lvl="3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Produção de transgênicos 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Conservação de animais ameaçados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Permitir a reprodução em ambientes  difíceis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Disseminar genótipos  de animais superiores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Proteger  as </a:t>
            </a:r>
            <a:r>
              <a:rPr lang="pt-BR" dirty="0" err="1" smtClean="0">
                <a:solidFill>
                  <a:schemeClr val="accent3"/>
                </a:solidFill>
              </a:rPr>
              <a:t>espermatogônias</a:t>
            </a:r>
            <a:r>
              <a:rPr lang="pt-BR" dirty="0" smtClean="0">
                <a:solidFill>
                  <a:schemeClr val="accent3"/>
                </a:solidFill>
              </a:rPr>
              <a:t> da ação de agentes </a:t>
            </a:r>
            <a:r>
              <a:rPr lang="pt-BR" dirty="0" err="1" smtClean="0">
                <a:solidFill>
                  <a:schemeClr val="accent3"/>
                </a:solidFill>
              </a:rPr>
              <a:t>gonadotóxicos</a:t>
            </a:r>
            <a:endParaRPr lang="pt-BR" dirty="0" smtClean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627437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Oatley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al., 2005; Hill &amp;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Dobrinski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2006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Importância das </a:t>
            </a:r>
            <a:r>
              <a:rPr lang="pt-BR" dirty="0" err="1" smtClean="0">
                <a:solidFill>
                  <a:schemeClr val="accent3"/>
                </a:solidFill>
              </a:rPr>
              <a:t>espermatogônias</a:t>
            </a: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1643050"/>
            <a:ext cx="8858280" cy="49292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Teoricamente imortais</a:t>
            </a:r>
          </a:p>
          <a:p>
            <a:pPr>
              <a:lnSpc>
                <a:spcPct val="16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Células </a:t>
            </a:r>
            <a:r>
              <a:rPr lang="pt-BR" dirty="0" err="1" smtClean="0">
                <a:solidFill>
                  <a:schemeClr val="accent3"/>
                </a:solidFill>
              </a:rPr>
              <a:t>unipotentes</a:t>
            </a:r>
            <a:endParaRPr lang="pt-BR" dirty="0" smtClean="0">
              <a:solidFill>
                <a:schemeClr val="accent3"/>
              </a:solidFill>
            </a:endParaRPr>
          </a:p>
          <a:p>
            <a:pPr>
              <a:lnSpc>
                <a:spcPct val="16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Capazes de se auto-renovar</a:t>
            </a:r>
          </a:p>
          <a:p>
            <a:pPr>
              <a:lnSpc>
                <a:spcPct val="16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Posição chave de direcionar modificações evolucionárias balanceadas no genoma das espécies</a:t>
            </a:r>
          </a:p>
          <a:p>
            <a:pPr>
              <a:lnSpc>
                <a:spcPct val="16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Função é manter a integridade do DNA, protegendo–o do acúmulo de erros de replicação associados a intensa atividade mitótica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4942" y="641725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Schlatt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al., 2009;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Travis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al., 2009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Transplante de células germinativas</a:t>
            </a: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" y="2143116"/>
            <a:ext cx="8472518" cy="44291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Escolha dos animais experimentais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Doadores </a:t>
            </a:r>
          </a:p>
          <a:p>
            <a:pPr lvl="2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C57BL/6</a:t>
            </a:r>
          </a:p>
          <a:p>
            <a:pPr lvl="3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Produz </a:t>
            </a:r>
            <a:r>
              <a:rPr lang="el-GR" dirty="0" smtClean="0">
                <a:solidFill>
                  <a:schemeClr val="accent3"/>
                </a:solidFill>
              </a:rPr>
              <a:t>β</a:t>
            </a:r>
            <a:r>
              <a:rPr lang="pt-BR" dirty="0" smtClean="0">
                <a:solidFill>
                  <a:schemeClr val="accent3"/>
                </a:solidFill>
              </a:rPr>
              <a:t>-</a:t>
            </a:r>
            <a:r>
              <a:rPr lang="pt-BR" dirty="0" err="1" smtClean="0">
                <a:solidFill>
                  <a:schemeClr val="accent3"/>
                </a:solidFill>
              </a:rPr>
              <a:t>galactosidase</a:t>
            </a:r>
            <a:r>
              <a:rPr lang="pt-BR" dirty="0" smtClean="0">
                <a:solidFill>
                  <a:schemeClr val="accent3"/>
                </a:solidFill>
              </a:rPr>
              <a:t> na </a:t>
            </a:r>
            <a:r>
              <a:rPr lang="pt-BR" dirty="0" err="1" smtClean="0">
                <a:solidFill>
                  <a:schemeClr val="accent3"/>
                </a:solidFill>
              </a:rPr>
              <a:t>espermátide</a:t>
            </a:r>
            <a:r>
              <a:rPr lang="pt-BR" dirty="0" smtClean="0">
                <a:solidFill>
                  <a:schemeClr val="accent3"/>
                </a:solidFill>
              </a:rPr>
              <a:t> arredondada</a:t>
            </a:r>
          </a:p>
          <a:p>
            <a:pPr lvl="3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Visualização com 5-bromo-4-cloro-3-indolil-</a:t>
            </a:r>
            <a:r>
              <a:rPr lang="el-GR" dirty="0" smtClean="0">
                <a:solidFill>
                  <a:schemeClr val="accent3"/>
                </a:solidFill>
              </a:rPr>
              <a:t> β</a:t>
            </a:r>
            <a:r>
              <a:rPr lang="pt-BR" dirty="0" smtClean="0">
                <a:solidFill>
                  <a:schemeClr val="accent3"/>
                </a:solidFill>
              </a:rPr>
              <a:t>-</a:t>
            </a:r>
            <a:r>
              <a:rPr lang="pt-BR" dirty="0" err="1" smtClean="0">
                <a:solidFill>
                  <a:schemeClr val="accent3"/>
                </a:solidFill>
              </a:rPr>
              <a:t>D-galactosida</a:t>
            </a: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1">
              <a:lnSpc>
                <a:spcPct val="150000"/>
              </a:lnSpc>
              <a:buNone/>
            </a:pP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621508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Ogawa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al., 1997; Parreira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al., 1998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Transplante de </a:t>
            </a:r>
            <a:r>
              <a:rPr lang="pt-BR" dirty="0" err="1" smtClean="0">
                <a:solidFill>
                  <a:schemeClr val="accent3"/>
                </a:solidFill>
              </a:rPr>
              <a:t>celulas</a:t>
            </a:r>
            <a:r>
              <a:rPr lang="pt-BR" dirty="0" smtClean="0">
                <a:solidFill>
                  <a:schemeClr val="accent3"/>
                </a:solidFill>
              </a:rPr>
              <a:t> germinativas</a:t>
            </a: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" y="2000240"/>
            <a:ext cx="8472518" cy="45720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Escolha dos animais experimentais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Receptores </a:t>
            </a:r>
          </a:p>
          <a:p>
            <a:pPr lvl="2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C57BL/6 X SJL F1</a:t>
            </a:r>
          </a:p>
          <a:p>
            <a:pPr lvl="3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Não tem resposta imune</a:t>
            </a:r>
          </a:p>
          <a:p>
            <a:pPr lvl="2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WCB6F1 W/</a:t>
            </a:r>
            <a:r>
              <a:rPr lang="pt-BR" dirty="0" err="1" smtClean="0">
                <a:solidFill>
                  <a:schemeClr val="accent3"/>
                </a:solidFill>
              </a:rPr>
              <a:t>W</a:t>
            </a:r>
            <a:r>
              <a:rPr lang="pt-BR" baseline="30000" dirty="0" err="1" smtClean="0">
                <a:solidFill>
                  <a:schemeClr val="accent3"/>
                </a:solidFill>
              </a:rPr>
              <a:t>v</a:t>
            </a:r>
            <a:endParaRPr lang="pt-BR" baseline="30000" dirty="0" smtClean="0">
              <a:solidFill>
                <a:schemeClr val="accent3"/>
              </a:solidFill>
            </a:endParaRPr>
          </a:p>
          <a:p>
            <a:pPr lvl="3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Não  apresenta espermatogênese endógena</a:t>
            </a:r>
          </a:p>
          <a:p>
            <a:pPr lvl="4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Ausência de receptores c-kit </a:t>
            </a:r>
          </a:p>
          <a:p>
            <a:pPr lvl="4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592933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Ogawa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al., 1997; Parreira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al., 1998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ato recepto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71414"/>
            <a:ext cx="8858312" cy="6715148"/>
          </a:xfrm>
        </p:spPr>
      </p:pic>
      <p:sp>
        <p:nvSpPr>
          <p:cNvPr id="7" name="Rectangle 6"/>
          <p:cNvSpPr/>
          <p:nvPr/>
        </p:nvSpPr>
        <p:spPr>
          <a:xfrm>
            <a:off x="4572000" y="3643314"/>
            <a:ext cx="4572000" cy="3214686"/>
          </a:xfrm>
          <a:prstGeom prst="rect">
            <a:avLst/>
          </a:prstGeom>
          <a:solidFill>
            <a:srgbClr val="F8FEFC"/>
          </a:solidFill>
          <a:ln>
            <a:solidFill>
              <a:srgbClr val="F8F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1785918" y="184522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vacuolo</a:t>
            </a: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134515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Sertoli</a:t>
            </a:r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5572132" y="255960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Sertoli</a:t>
            </a:r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5500694" y="42860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bg2"/>
                </a:solidFill>
              </a:rPr>
              <a:t>Espermatogônia</a:t>
            </a:r>
            <a:r>
              <a:rPr lang="pt-BR" dirty="0" smtClean="0">
                <a:solidFill>
                  <a:schemeClr val="bg2"/>
                </a:solidFill>
              </a:rPr>
              <a:t> degenerada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992" y="4929198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Nucleo</a:t>
            </a:r>
            <a:r>
              <a:rPr lang="pt-BR" dirty="0" smtClean="0"/>
              <a:t> </a:t>
            </a:r>
            <a:r>
              <a:rPr lang="pt-BR" dirty="0" err="1" smtClean="0"/>
              <a:t>Sertoli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505993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bg2"/>
                </a:solidFill>
              </a:rPr>
              <a:t>Espermatogonia</a:t>
            </a:r>
            <a:r>
              <a:rPr lang="pt-BR" dirty="0" smtClean="0">
                <a:solidFill>
                  <a:schemeClr val="bg2"/>
                </a:solidFill>
              </a:rPr>
              <a:t> 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434555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Sertoli</a:t>
            </a:r>
            <a:r>
              <a:rPr lang="pt-BR" dirty="0" smtClean="0"/>
              <a:t> arredondada</a:t>
            </a:r>
            <a:endParaRPr lang="pt-BR" dirty="0"/>
          </a:p>
        </p:txBody>
      </p:sp>
      <p:sp>
        <p:nvSpPr>
          <p:cNvPr id="15" name="TextBox 14"/>
          <p:cNvSpPr txBox="1"/>
          <p:nvPr/>
        </p:nvSpPr>
        <p:spPr>
          <a:xfrm>
            <a:off x="4857752" y="592933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Parreira </a:t>
            </a:r>
            <a:r>
              <a:rPr lang="pt-BR" dirty="0" err="1" smtClean="0"/>
              <a:t>et</a:t>
            </a:r>
            <a:r>
              <a:rPr lang="pt-BR" dirty="0" smtClean="0"/>
              <a:t> al., 1998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Transplante de células germinativas</a:t>
            </a: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0006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Preparo dos receptores (animais de produção)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Destruição da espermatogênese</a:t>
            </a:r>
          </a:p>
          <a:p>
            <a:pPr lvl="2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Radiação</a:t>
            </a:r>
          </a:p>
          <a:p>
            <a:pPr lvl="2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Imunização imunológica contra hormônio liberador LH</a:t>
            </a:r>
          </a:p>
          <a:p>
            <a:pPr lvl="2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Drogas </a:t>
            </a:r>
            <a:r>
              <a:rPr lang="pt-BR" dirty="0" err="1" smtClean="0">
                <a:solidFill>
                  <a:schemeClr val="accent3"/>
                </a:solidFill>
              </a:rPr>
              <a:t>quimioterapêuticas</a:t>
            </a:r>
            <a:endParaRPr lang="pt-BR" dirty="0" smtClean="0">
              <a:solidFill>
                <a:schemeClr val="accent3"/>
              </a:solidFill>
            </a:endParaRPr>
          </a:p>
          <a:p>
            <a:pPr lvl="3">
              <a:lnSpc>
                <a:spcPct val="150000"/>
              </a:lnSpc>
            </a:pPr>
            <a:r>
              <a:rPr lang="pt-BR" dirty="0" err="1" smtClean="0">
                <a:solidFill>
                  <a:schemeClr val="accent3"/>
                </a:solidFill>
              </a:rPr>
              <a:t>Bisulfan</a:t>
            </a: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Deficiência de vitamina A</a:t>
            </a:r>
          </a:p>
          <a:p>
            <a:pPr lvl="2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Isquemia pelo frio</a:t>
            </a:r>
          </a:p>
          <a:p>
            <a:pPr lvl="2">
              <a:lnSpc>
                <a:spcPct val="150000"/>
              </a:lnSpc>
            </a:pPr>
            <a:endParaRPr lang="pt-BR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Transplante de células germinativas</a:t>
            </a: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3116"/>
            <a:ext cx="8572560" cy="4429156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Radiação</a:t>
            </a:r>
          </a:p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Carneiros Merino</a:t>
            </a:r>
          </a:p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Anestesia  </a:t>
            </a:r>
            <a:r>
              <a:rPr lang="pt-BR" dirty="0" err="1" smtClean="0">
                <a:solidFill>
                  <a:schemeClr val="accent3"/>
                </a:solidFill>
              </a:rPr>
              <a:t>Zoletil</a:t>
            </a:r>
            <a:r>
              <a:rPr lang="pt-BR" dirty="0" smtClean="0">
                <a:solidFill>
                  <a:schemeClr val="accent3"/>
                </a:solidFill>
              </a:rPr>
              <a:t> 0,1ml/kg</a:t>
            </a:r>
          </a:p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Feixe de </a:t>
            </a:r>
            <a:r>
              <a:rPr lang="pt-BR" dirty="0" err="1" smtClean="0">
                <a:solidFill>
                  <a:schemeClr val="accent3"/>
                </a:solidFill>
              </a:rPr>
              <a:t>foton</a:t>
            </a:r>
            <a:r>
              <a:rPr lang="pt-BR" dirty="0" smtClean="0">
                <a:solidFill>
                  <a:schemeClr val="accent3"/>
                </a:solidFill>
              </a:rPr>
              <a:t>  liberando 2 Gray/minuto</a:t>
            </a:r>
          </a:p>
          <a:p>
            <a:pPr lvl="3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Radiação de 15 Gray em dose única</a:t>
            </a:r>
          </a:p>
          <a:p>
            <a:pPr lvl="2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074" y="627437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00B0F0"/>
                </a:solidFill>
              </a:rPr>
              <a:t>Herrid</a:t>
            </a:r>
            <a:r>
              <a:rPr lang="pt-BR" dirty="0" smtClean="0">
                <a:solidFill>
                  <a:srgbClr val="00B0F0"/>
                </a:solidFill>
              </a:rPr>
              <a:t> </a:t>
            </a:r>
            <a:r>
              <a:rPr lang="pt-BR" dirty="0" err="1" smtClean="0">
                <a:solidFill>
                  <a:srgbClr val="00B0F0"/>
                </a:solidFill>
              </a:rPr>
              <a:t>et</a:t>
            </a:r>
            <a:r>
              <a:rPr lang="pt-BR" dirty="0" smtClean="0">
                <a:solidFill>
                  <a:srgbClr val="00B0F0"/>
                </a:solidFill>
              </a:rPr>
              <a:t> al., 2009</a:t>
            </a:r>
            <a:endParaRPr lang="pt-B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Transplante de </a:t>
            </a:r>
            <a:r>
              <a:rPr lang="pt-BR" dirty="0" err="1" smtClean="0">
                <a:solidFill>
                  <a:schemeClr val="accent3"/>
                </a:solidFill>
              </a:rPr>
              <a:t>celulas</a:t>
            </a:r>
            <a:r>
              <a:rPr lang="pt-BR" dirty="0" smtClean="0">
                <a:solidFill>
                  <a:schemeClr val="accent3"/>
                </a:solidFill>
              </a:rPr>
              <a:t> germinativas</a:t>
            </a: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28802"/>
            <a:ext cx="8643998" cy="4643470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Imunização imunológica contra hormônio liberador LH</a:t>
            </a:r>
          </a:p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Carneiros  adultos (</a:t>
            </a:r>
            <a:r>
              <a:rPr lang="pt-BR" dirty="0" err="1" smtClean="0">
                <a:solidFill>
                  <a:schemeClr val="accent3"/>
                </a:solidFill>
              </a:rPr>
              <a:t>Suffolk</a:t>
            </a:r>
            <a:r>
              <a:rPr lang="pt-BR" dirty="0" smtClean="0">
                <a:solidFill>
                  <a:schemeClr val="accent3"/>
                </a:solidFill>
              </a:rPr>
              <a:t>, </a:t>
            </a:r>
            <a:r>
              <a:rPr lang="pt-BR" dirty="0" err="1" smtClean="0">
                <a:solidFill>
                  <a:schemeClr val="accent3"/>
                </a:solidFill>
              </a:rPr>
              <a:t>Colombia</a:t>
            </a:r>
            <a:r>
              <a:rPr lang="pt-BR" dirty="0" smtClean="0">
                <a:solidFill>
                  <a:schemeClr val="accent3"/>
                </a:solidFill>
              </a:rPr>
              <a:t> e </a:t>
            </a:r>
            <a:r>
              <a:rPr lang="pt-BR" dirty="0" err="1" smtClean="0">
                <a:solidFill>
                  <a:schemeClr val="accent3"/>
                </a:solidFill>
              </a:rPr>
              <a:t>Karakul</a:t>
            </a:r>
            <a:r>
              <a:rPr lang="pt-BR" dirty="0" smtClean="0">
                <a:solidFill>
                  <a:schemeClr val="accent3"/>
                </a:solidFill>
              </a:rPr>
              <a:t>)  </a:t>
            </a:r>
          </a:p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Imunização  LHRH</a:t>
            </a:r>
          </a:p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Imunização LHRH + radiação</a:t>
            </a:r>
          </a:p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 </a:t>
            </a:r>
            <a:r>
              <a:rPr lang="pt-BR" dirty="0" err="1" smtClean="0">
                <a:solidFill>
                  <a:schemeClr val="accent3"/>
                </a:solidFill>
              </a:rPr>
              <a:t>Sertoli</a:t>
            </a:r>
            <a:r>
              <a:rPr lang="pt-BR" dirty="0" smtClean="0">
                <a:solidFill>
                  <a:schemeClr val="accent3"/>
                </a:solidFill>
              </a:rPr>
              <a:t> intactas</a:t>
            </a:r>
          </a:p>
          <a:p>
            <a:pPr lvl="2">
              <a:lnSpc>
                <a:spcPct val="200000"/>
              </a:lnSpc>
            </a:pPr>
            <a:r>
              <a:rPr lang="pt-BR" dirty="0" err="1" smtClean="0">
                <a:solidFill>
                  <a:schemeClr val="accent3"/>
                </a:solidFill>
              </a:rPr>
              <a:t>Leydig</a:t>
            </a:r>
            <a:r>
              <a:rPr lang="pt-BR" dirty="0" smtClean="0">
                <a:solidFill>
                  <a:schemeClr val="accent3"/>
                </a:solidFill>
              </a:rPr>
              <a:t> alteradas </a:t>
            </a:r>
          </a:p>
          <a:p>
            <a:pPr lvl="2">
              <a:lnSpc>
                <a:spcPct val="20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3">
              <a:lnSpc>
                <a:spcPct val="150000"/>
              </a:lnSpc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</a:pPr>
            <a:endParaRPr lang="pt-BR" dirty="0" smtClean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388" y="592933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00B0F0"/>
                </a:solidFill>
              </a:rPr>
              <a:t>Oatley</a:t>
            </a:r>
            <a:r>
              <a:rPr lang="pt-BR" dirty="0" smtClean="0">
                <a:solidFill>
                  <a:srgbClr val="00B0F0"/>
                </a:solidFill>
              </a:rPr>
              <a:t>  </a:t>
            </a:r>
            <a:r>
              <a:rPr lang="pt-BR" dirty="0" err="1" smtClean="0">
                <a:solidFill>
                  <a:srgbClr val="00B0F0"/>
                </a:solidFill>
              </a:rPr>
              <a:t>et</a:t>
            </a:r>
            <a:r>
              <a:rPr lang="pt-BR" dirty="0" smtClean="0">
                <a:solidFill>
                  <a:srgbClr val="00B0F0"/>
                </a:solidFill>
              </a:rPr>
              <a:t> al., 2005</a:t>
            </a:r>
            <a:endParaRPr lang="pt-B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Content Placeholder 3" descr="depleção em carneir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06" y="142853"/>
            <a:ext cx="8929750" cy="6357982"/>
          </a:xfrm>
        </p:spPr>
      </p:pic>
      <p:sp>
        <p:nvSpPr>
          <p:cNvPr id="5" name="TextBox 4"/>
          <p:cNvSpPr txBox="1"/>
          <p:nvPr/>
        </p:nvSpPr>
        <p:spPr>
          <a:xfrm>
            <a:off x="71406" y="314324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A: Controle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14324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B: Irradiados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648869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C: Imunizados LHRH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648869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D: LHRH +  irradiados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642939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Oatley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al., 2005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500174"/>
            <a:ext cx="8501122" cy="307183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+mn-lt"/>
              </a:rPr>
              <a:t>Transplante de células germinativas</a:t>
            </a:r>
            <a:br>
              <a:rPr lang="pt-BR" dirty="0" smtClean="0">
                <a:latin typeface="+mn-lt"/>
              </a:rPr>
            </a:br>
            <a:r>
              <a:rPr lang="pt-BR" dirty="0" smtClean="0">
                <a:latin typeface="+mn-lt"/>
              </a:rPr>
              <a:t> &amp; </a:t>
            </a:r>
            <a:br>
              <a:rPr lang="pt-BR" dirty="0" smtClean="0">
                <a:latin typeface="+mn-lt"/>
              </a:rPr>
            </a:br>
            <a:r>
              <a:rPr lang="pt-BR" dirty="0" err="1" smtClean="0">
                <a:latin typeface="+mn-lt"/>
              </a:rPr>
              <a:t>Xenoenxerto</a:t>
            </a:r>
            <a:r>
              <a:rPr lang="pt-BR" dirty="0" smtClean="0">
                <a:latin typeface="+mn-lt"/>
              </a:rPr>
              <a:t> </a:t>
            </a:r>
            <a:endParaRPr lang="pt-BR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5000636"/>
            <a:ext cx="8143932" cy="13573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4300" dirty="0" err="1" smtClean="0">
                <a:solidFill>
                  <a:schemeClr val="accent3"/>
                </a:solidFill>
              </a:rPr>
              <a:t>Aletheia</a:t>
            </a:r>
            <a:r>
              <a:rPr lang="pt-BR" sz="4300" dirty="0" smtClean="0">
                <a:solidFill>
                  <a:schemeClr val="accent3"/>
                </a:solidFill>
              </a:rPr>
              <a:t> Souza </a:t>
            </a:r>
          </a:p>
          <a:p>
            <a:pPr algn="ctr"/>
            <a:r>
              <a:rPr lang="pt-BR" sz="4300" dirty="0" smtClean="0">
                <a:solidFill>
                  <a:schemeClr val="accent3"/>
                </a:solidFill>
              </a:rPr>
              <a:t>Doutoranda</a:t>
            </a:r>
            <a:endParaRPr lang="pt-BR" sz="43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Content Placeholder 3" descr="espermatogene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71414"/>
            <a:ext cx="9001188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5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Transplante de células germinativas</a:t>
            </a: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071678"/>
            <a:ext cx="8643998" cy="4500594"/>
          </a:xfrm>
        </p:spPr>
        <p:txBody>
          <a:bodyPr>
            <a:normAutofit/>
          </a:bodyPr>
          <a:lstStyle/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Drogas </a:t>
            </a:r>
            <a:r>
              <a:rPr lang="pt-BR" dirty="0" err="1" smtClean="0">
                <a:solidFill>
                  <a:schemeClr val="accent3"/>
                </a:solidFill>
              </a:rPr>
              <a:t>quimioterapéuticas</a:t>
            </a:r>
            <a:endParaRPr lang="pt-BR" dirty="0" smtClean="0">
              <a:solidFill>
                <a:schemeClr val="accent3"/>
              </a:solidFill>
            </a:endParaRPr>
          </a:p>
          <a:p>
            <a:pPr lvl="3">
              <a:lnSpc>
                <a:spcPct val="200000"/>
              </a:lnSpc>
            </a:pPr>
            <a:r>
              <a:rPr lang="pt-BR" dirty="0" err="1" smtClean="0">
                <a:solidFill>
                  <a:schemeClr val="accent3"/>
                </a:solidFill>
              </a:rPr>
              <a:t>Bisulfan</a:t>
            </a:r>
            <a:endParaRPr lang="pt-BR" dirty="0" smtClean="0">
              <a:solidFill>
                <a:schemeClr val="accent3"/>
              </a:solidFill>
            </a:endParaRPr>
          </a:p>
          <a:p>
            <a:pPr lvl="4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Agente </a:t>
            </a:r>
            <a:r>
              <a:rPr lang="pt-BR" dirty="0" err="1" smtClean="0">
                <a:solidFill>
                  <a:schemeClr val="accent3"/>
                </a:solidFill>
              </a:rPr>
              <a:t>alquilante</a:t>
            </a:r>
            <a:r>
              <a:rPr lang="pt-BR" dirty="0" smtClean="0">
                <a:solidFill>
                  <a:schemeClr val="accent3"/>
                </a:solidFill>
              </a:rPr>
              <a:t>  com alta reatividade ao DNA</a:t>
            </a:r>
          </a:p>
          <a:p>
            <a:pPr lvl="4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Dose 38-40mg/kg</a:t>
            </a:r>
          </a:p>
          <a:p>
            <a:pPr lvl="4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intraperitoneal</a:t>
            </a:r>
          </a:p>
          <a:p>
            <a:pPr lvl="1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</a:pPr>
            <a:endParaRPr lang="pt-BR" dirty="0" smtClean="0">
              <a:solidFill>
                <a:schemeClr val="accent3"/>
              </a:solidFill>
            </a:endParaRPr>
          </a:p>
          <a:p>
            <a:pPr lvl="3">
              <a:lnSpc>
                <a:spcPct val="150000"/>
              </a:lnSpc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</a:pPr>
            <a:endParaRPr lang="pt-BR" dirty="0" smtClean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6" y="620294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Ogawa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al., 1997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Transplante de </a:t>
            </a:r>
            <a:r>
              <a:rPr lang="pt-BR" dirty="0" err="1" smtClean="0">
                <a:solidFill>
                  <a:schemeClr val="accent3"/>
                </a:solidFill>
              </a:rPr>
              <a:t>celulas</a:t>
            </a:r>
            <a:r>
              <a:rPr lang="pt-BR" dirty="0" smtClean="0">
                <a:solidFill>
                  <a:schemeClr val="accent3"/>
                </a:solidFill>
              </a:rPr>
              <a:t> germinativas</a:t>
            </a: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374617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5400" dirty="0" smtClean="0">
                <a:solidFill>
                  <a:schemeClr val="accent3"/>
                </a:solidFill>
              </a:rPr>
              <a:t>Preparo dos doadores</a:t>
            </a:r>
          </a:p>
          <a:p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14290"/>
            <a:ext cx="8715436" cy="6357982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1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3">
              <a:lnSpc>
                <a:spcPct val="150000"/>
              </a:lnSpc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accent3"/>
                </a:solidFill>
              </a:rPr>
              <a:t>                     </a:t>
            </a:r>
          </a:p>
        </p:txBody>
      </p:sp>
      <p:pic>
        <p:nvPicPr>
          <p:cNvPr id="6" name="Picture 5" descr="testicu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285860"/>
            <a:ext cx="7649733" cy="4500593"/>
          </a:xfrm>
          <a:prstGeom prst="rect">
            <a:avLst/>
          </a:prstGeom>
        </p:spPr>
      </p:pic>
      <p:sp>
        <p:nvSpPr>
          <p:cNvPr id="7" name="&quot;No&quot; Symbol 6"/>
          <p:cNvSpPr/>
          <p:nvPr/>
        </p:nvSpPr>
        <p:spPr>
          <a:xfrm>
            <a:off x="1785918" y="5000636"/>
            <a:ext cx="571504" cy="642942"/>
          </a:xfrm>
          <a:prstGeom prst="noSmoking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1928794" y="1643050"/>
            <a:ext cx="571504" cy="642942"/>
          </a:xfrm>
          <a:prstGeom prst="noSmoking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1071538" y="3643314"/>
            <a:ext cx="500066" cy="642942"/>
          </a:xfrm>
          <a:prstGeom prst="noSmoking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14290"/>
            <a:ext cx="8715436" cy="6357982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1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3">
              <a:lnSpc>
                <a:spcPct val="150000"/>
              </a:lnSpc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accent3"/>
                </a:solidFill>
              </a:rPr>
              <a:t>                     </a:t>
            </a:r>
          </a:p>
        </p:txBody>
      </p:sp>
      <p:sp>
        <p:nvSpPr>
          <p:cNvPr id="11" name="Up Arrow 10"/>
          <p:cNvSpPr/>
          <p:nvPr/>
        </p:nvSpPr>
        <p:spPr>
          <a:xfrm>
            <a:off x="4929190" y="4500570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Left Arrow 11"/>
          <p:cNvSpPr/>
          <p:nvPr/>
        </p:nvSpPr>
        <p:spPr>
          <a:xfrm>
            <a:off x="5929322" y="2571744"/>
            <a:ext cx="42862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4643438" y="505993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1"/>
                </a:solidFill>
              </a:rPr>
              <a:t>DNAse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6578" y="2571744"/>
            <a:ext cx="999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Tripsina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5" y="31311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1"/>
                </a:solidFill>
              </a:rPr>
              <a:t>Colagenase</a:t>
            </a:r>
            <a:r>
              <a:rPr lang="pt-BR" dirty="0" smtClean="0">
                <a:solidFill>
                  <a:schemeClr val="accent1"/>
                </a:solidFill>
              </a:rPr>
              <a:t> </a:t>
            </a:r>
            <a:r>
              <a:rPr lang="pt-BR" dirty="0" err="1" smtClean="0">
                <a:solidFill>
                  <a:schemeClr val="accent1"/>
                </a:solidFill>
              </a:rPr>
              <a:t>tipoIV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714480" y="3571876"/>
            <a:ext cx="100013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16" descr="tubo eppendor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143116"/>
            <a:ext cx="2907782" cy="2243146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5000628" y="3714752"/>
            <a:ext cx="285752" cy="214314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1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14290"/>
            <a:ext cx="8715436" cy="6357982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1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3">
              <a:lnSpc>
                <a:spcPct val="150000"/>
              </a:lnSpc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lvl="2"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accent3"/>
                </a:solidFill>
              </a:rPr>
              <a:t>                     </a:t>
            </a:r>
          </a:p>
        </p:txBody>
      </p:sp>
      <p:pic>
        <p:nvPicPr>
          <p:cNvPr id="19" name="Picture 18" descr="nylon me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8604"/>
            <a:ext cx="2857500" cy="2857500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214414" y="1428736"/>
            <a:ext cx="785818" cy="428628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urved Right Arrow 20"/>
          <p:cNvSpPr/>
          <p:nvPr/>
        </p:nvSpPr>
        <p:spPr>
          <a:xfrm>
            <a:off x="357158" y="3000372"/>
            <a:ext cx="571504" cy="1071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2" name="Picture 21" descr="tubo eppendor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2080" y="3429000"/>
            <a:ext cx="2037306" cy="1571636"/>
          </a:xfrm>
          <a:prstGeom prst="rect">
            <a:avLst/>
          </a:prstGeom>
        </p:spPr>
      </p:pic>
      <p:cxnSp>
        <p:nvCxnSpPr>
          <p:cNvPr id="24" name="Elbow Connector 23"/>
          <p:cNvCxnSpPr/>
          <p:nvPr/>
        </p:nvCxnSpPr>
        <p:spPr>
          <a:xfrm>
            <a:off x="2928926" y="3643314"/>
            <a:ext cx="857256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entrifuga_spin1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2786058"/>
            <a:ext cx="1869950" cy="3000372"/>
          </a:xfrm>
          <a:prstGeom prst="rect">
            <a:avLst/>
          </a:prstGeom>
        </p:spPr>
      </p:pic>
      <p:pic>
        <p:nvPicPr>
          <p:cNvPr id="27" name="Picture 26" descr="tubo eppendor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4292" y="1142984"/>
            <a:ext cx="1759492" cy="1357322"/>
          </a:xfrm>
          <a:prstGeom prst="rect">
            <a:avLst/>
          </a:prstGeom>
        </p:spPr>
      </p:pic>
      <p:sp>
        <p:nvSpPr>
          <p:cNvPr id="31" name="Diamond 30"/>
          <p:cNvSpPr/>
          <p:nvPr/>
        </p:nvSpPr>
        <p:spPr>
          <a:xfrm>
            <a:off x="7358082" y="2143116"/>
            <a:ext cx="142876" cy="71438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Double Wave 31"/>
          <p:cNvSpPr/>
          <p:nvPr/>
        </p:nvSpPr>
        <p:spPr>
          <a:xfrm>
            <a:off x="2714612" y="4500570"/>
            <a:ext cx="214314" cy="14287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TextBox 32"/>
          <p:cNvSpPr txBox="1"/>
          <p:nvPr/>
        </p:nvSpPr>
        <p:spPr>
          <a:xfrm>
            <a:off x="6572264" y="250030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Pellet </a:t>
            </a:r>
            <a:r>
              <a:rPr lang="pt-BR" dirty="0" err="1" smtClean="0">
                <a:solidFill>
                  <a:schemeClr val="accent1"/>
                </a:solidFill>
              </a:rPr>
              <a:t>ressuspenso</a:t>
            </a:r>
            <a:endParaRPr lang="pt-BR" dirty="0">
              <a:solidFill>
                <a:schemeClr val="accent1"/>
              </a:solidFill>
            </a:endParaRPr>
          </a:p>
        </p:txBody>
      </p:sp>
      <p:cxnSp>
        <p:nvCxnSpPr>
          <p:cNvPr id="36" name="Elbow Connector 35"/>
          <p:cNvCxnSpPr/>
          <p:nvPr/>
        </p:nvCxnSpPr>
        <p:spPr>
          <a:xfrm flipV="1">
            <a:off x="5143504" y="1857364"/>
            <a:ext cx="1214446" cy="10715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wn Arrow 36"/>
          <p:cNvSpPr/>
          <p:nvPr/>
        </p:nvSpPr>
        <p:spPr>
          <a:xfrm>
            <a:off x="7358082" y="2928934"/>
            <a:ext cx="785818" cy="121444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Content Placeholder 3" descr="doad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357694"/>
            <a:ext cx="3075802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ocul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333653"/>
            <a:ext cx="7429551" cy="5196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3702" y="1428736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Região reta do túbulo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691202"/>
            <a:ext cx="185738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 err="1" smtClean="0">
                <a:solidFill>
                  <a:srgbClr val="FFFF00"/>
                </a:solidFill>
              </a:rPr>
              <a:t>Rete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  <a:r>
              <a:rPr lang="pt-BR" sz="2800" dirty="0" err="1" smtClean="0">
                <a:solidFill>
                  <a:srgbClr val="FFFF00"/>
                </a:solidFill>
              </a:rPr>
              <a:t>testis</a:t>
            </a: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92867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Ducto eferente</a:t>
            </a:r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iculo com trypan 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785794"/>
            <a:ext cx="6143668" cy="5947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21429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Testiculos</a:t>
            </a:r>
            <a:r>
              <a:rPr lang="pt-BR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com </a:t>
            </a:r>
            <a:r>
              <a:rPr lang="pt-BR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Trypan</a:t>
            </a:r>
            <a:r>
              <a:rPr lang="pt-BR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Blue</a:t>
            </a:r>
            <a:endParaRPr lang="pt-BR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639793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A: Controle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9586" y="5354437"/>
            <a:ext cx="1214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D: </a:t>
            </a:r>
          </a:p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LHRH </a:t>
            </a:r>
          </a:p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+ Irradiados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9586" y="2662230"/>
            <a:ext cx="12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B: Irradiados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425875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C: Imunizados LHRH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plant in livesto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71414"/>
            <a:ext cx="8929750" cy="6629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0826" y="621508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Hill &amp; </a:t>
            </a:r>
            <a:r>
              <a:rPr lang="pt-BR" dirty="0" err="1" smtClean="0"/>
              <a:t>Dobrinski</a:t>
            </a:r>
            <a:r>
              <a:rPr lang="pt-BR" dirty="0" smtClean="0"/>
              <a:t>, 2006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248"/>
            <a:ext cx="8305800" cy="11430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3"/>
                </a:solidFill>
              </a:rPr>
              <a:t>Retorno da espermatogênese</a:t>
            </a:r>
            <a:endParaRPr lang="pt-BR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2" y="2285992"/>
            <a:ext cx="7729534" cy="1643074"/>
          </a:xfrm>
        </p:spPr>
        <p:txBody>
          <a:bodyPr>
            <a:noAutofit/>
          </a:bodyPr>
          <a:lstStyle/>
          <a:p>
            <a:r>
              <a:rPr lang="pt-BR" sz="8000" dirty="0" smtClean="0">
                <a:solidFill>
                  <a:schemeClr val="accent3"/>
                </a:solidFill>
              </a:rPr>
              <a:t>Espermatogênese</a:t>
            </a:r>
            <a:endParaRPr lang="pt-BR" sz="8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2" y="-14290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Receptores não </a:t>
            </a:r>
            <a:r>
              <a:rPr lang="pt-BR" dirty="0" err="1" smtClean="0">
                <a:solidFill>
                  <a:srgbClr val="00B0F0"/>
                </a:solidFill>
              </a:rPr>
              <a:t>depletados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94" y="1000108"/>
            <a:ext cx="8229600" cy="4460558"/>
          </a:xfrm>
        </p:spPr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</a:rPr>
              <a:t>Bovinos</a:t>
            </a:r>
          </a:p>
          <a:p>
            <a:r>
              <a:rPr lang="pt-BR" dirty="0" smtClean="0">
                <a:solidFill>
                  <a:schemeClr val="accent5"/>
                </a:solidFill>
              </a:rPr>
              <a:t>Sobrevivência das cel. do doador por mais de 6 meses</a:t>
            </a:r>
          </a:p>
          <a:p>
            <a:r>
              <a:rPr lang="pt-BR" dirty="0" smtClean="0">
                <a:solidFill>
                  <a:schemeClr val="accent5"/>
                </a:solidFill>
              </a:rPr>
              <a:t>Células dos doadores após transplante</a:t>
            </a:r>
          </a:p>
          <a:p>
            <a:pPr lvl="1"/>
            <a:r>
              <a:rPr lang="pt-BR" dirty="0" smtClean="0">
                <a:solidFill>
                  <a:schemeClr val="accent5"/>
                </a:solidFill>
              </a:rPr>
              <a:t>Sondas PKH-26</a:t>
            </a:r>
          </a:p>
        </p:txBody>
      </p:sp>
      <p:pic>
        <p:nvPicPr>
          <p:cNvPr id="4" name="Picture 3" descr="colonizaçã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821978"/>
            <a:ext cx="7745004" cy="3678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71604" y="414338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4 semanas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414338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4 semanas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44291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4 semanas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07220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10 semanas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607220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20 semanas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607220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30 semanas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6488668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Herrid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et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al.,  2006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571504"/>
          </a:xfrm>
        </p:spPr>
        <p:txBody>
          <a:bodyPr>
            <a:noAutofit/>
          </a:bodyPr>
          <a:lstStyle/>
          <a:p>
            <a:r>
              <a:rPr lang="pt-BR" sz="3800" dirty="0" smtClean="0">
                <a:solidFill>
                  <a:schemeClr val="accent3"/>
                </a:solidFill>
              </a:rPr>
              <a:t>Transplante de cel. bovina para camundongo</a:t>
            </a:r>
            <a:endParaRPr lang="pt-BR" sz="38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49292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>
              <a:lnSpc>
                <a:spcPct val="150000"/>
              </a:lnSpc>
              <a:buNone/>
            </a:pPr>
            <a:endParaRPr lang="pt-B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>
              <a:buNone/>
            </a:pP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bovinos em mou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857232"/>
            <a:ext cx="5786478" cy="5500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6710" y="3209038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FFFF00"/>
                </a:solidFill>
              </a:rPr>
              <a:t>Tubulos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r>
              <a:rPr lang="pt-BR" dirty="0" err="1" smtClean="0">
                <a:solidFill>
                  <a:srgbClr val="FFFF00"/>
                </a:solidFill>
              </a:rPr>
              <a:t>seminiferos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Não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 inoculados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085663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Controle positivo: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Inoculado 1d antes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3071810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Colonização do </a:t>
            </a:r>
            <a:r>
              <a:rPr lang="pt-BR" dirty="0" err="1" smtClean="0">
                <a:solidFill>
                  <a:srgbClr val="FFFF00"/>
                </a:solidFill>
              </a:rPr>
              <a:t>tubulo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r>
              <a:rPr lang="pt-BR" dirty="0" err="1" smtClean="0">
                <a:solidFill>
                  <a:srgbClr val="FFFF00"/>
                </a:solidFill>
              </a:rPr>
              <a:t>seminifero</a:t>
            </a:r>
            <a:endParaRPr lang="pt-BR" dirty="0" smtClean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714884"/>
            <a:ext cx="1500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Transplante de cel. Cultivadas: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Não houve colonização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428625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espermatogonia</a:t>
            </a:r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1785918" y="642939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</a:rPr>
              <a:t>As </a:t>
            </a:r>
            <a:r>
              <a:rPr lang="pt-BR" dirty="0" err="1" smtClean="0">
                <a:solidFill>
                  <a:srgbClr val="FFC000"/>
                </a:solidFill>
              </a:rPr>
              <a:t>celulas</a:t>
            </a:r>
            <a:r>
              <a:rPr lang="pt-BR" dirty="0" smtClean="0">
                <a:solidFill>
                  <a:srgbClr val="FFC000"/>
                </a:solidFill>
              </a:rPr>
              <a:t> bovinas foram mantidas por mais de 80d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644" y="641725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Oatley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et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al., 2002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24"/>
            <a:ext cx="8786874" cy="64293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00B0F0"/>
                </a:solidFill>
              </a:rPr>
              <a:t> 1 semana pós transplante rato-rato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471488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Espermatocito</a:t>
            </a:r>
            <a:r>
              <a:rPr lang="pt-BR" dirty="0" smtClean="0"/>
              <a:t> </a:t>
            </a:r>
            <a:r>
              <a:rPr lang="pt-BR" dirty="0" err="1" smtClean="0"/>
              <a:t>paquiteno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Espermatogonia</a:t>
            </a:r>
            <a:endParaRPr lang="pt-BR" dirty="0"/>
          </a:p>
        </p:txBody>
      </p:sp>
      <p:pic>
        <p:nvPicPr>
          <p:cNvPr id="8" name="Content Placeholder 7" descr="rato 1sema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653125"/>
            <a:ext cx="4286279" cy="6133462"/>
          </a:xfrm>
        </p:spPr>
      </p:pic>
      <p:sp>
        <p:nvSpPr>
          <p:cNvPr id="9" name="TextBox 8"/>
          <p:cNvSpPr txBox="1"/>
          <p:nvPr/>
        </p:nvSpPr>
        <p:spPr>
          <a:xfrm>
            <a:off x="4929190" y="107154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Células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meióticas</a:t>
            </a:r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3500430" y="464344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Espermatide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786874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00B0F0"/>
                </a:solidFill>
              </a:rPr>
              <a:t> 1 mês pós transplante rato-rato</a:t>
            </a:r>
            <a:endParaRPr lang="pt-BR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rato 1m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357299"/>
            <a:ext cx="7786742" cy="5471330"/>
          </a:xfrm>
        </p:spPr>
      </p:pic>
      <p:sp>
        <p:nvSpPr>
          <p:cNvPr id="5" name="TextBox 4"/>
          <p:cNvSpPr txBox="1"/>
          <p:nvPr/>
        </p:nvSpPr>
        <p:spPr>
          <a:xfrm>
            <a:off x="3857620" y="471488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Espermatócito</a:t>
            </a:r>
            <a:r>
              <a:rPr lang="pt-BR" dirty="0" smtClean="0"/>
              <a:t> </a:t>
            </a:r>
            <a:r>
              <a:rPr lang="pt-BR" dirty="0" err="1" smtClean="0"/>
              <a:t>paquiteno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Espermatogônia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786874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00B0F0"/>
                </a:solidFill>
              </a:rPr>
              <a:t> 2 mês pós transplante rato-rato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471488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Espermatocito</a:t>
            </a:r>
            <a:r>
              <a:rPr lang="pt-BR" dirty="0" smtClean="0"/>
              <a:t> </a:t>
            </a:r>
            <a:r>
              <a:rPr lang="pt-BR" dirty="0" err="1" smtClean="0"/>
              <a:t>paquiteno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Espermatogonia</a:t>
            </a:r>
            <a:endParaRPr lang="pt-BR" dirty="0"/>
          </a:p>
        </p:txBody>
      </p:sp>
      <p:pic>
        <p:nvPicPr>
          <p:cNvPr id="8" name="Content Placeholder 7" descr="rato 2m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1" y="1232899"/>
            <a:ext cx="7000924" cy="5267935"/>
          </a:xfrm>
        </p:spPr>
      </p:pic>
      <p:sp>
        <p:nvSpPr>
          <p:cNvPr id="9" name="TextBox 8"/>
          <p:cNvSpPr txBox="1"/>
          <p:nvPr/>
        </p:nvSpPr>
        <p:spPr>
          <a:xfrm>
            <a:off x="271461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192880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Túbulo </a:t>
            </a:r>
            <a:r>
              <a:rPr lang="pt-BR" dirty="0" err="1" smtClean="0"/>
              <a:t>seminifero</a:t>
            </a:r>
            <a:r>
              <a:rPr lang="pt-BR" dirty="0" smtClean="0"/>
              <a:t> com  espermátides arredondadas</a:t>
            </a:r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5497313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Túbulo seminífero apenas com </a:t>
            </a:r>
            <a:r>
              <a:rPr lang="pt-BR" dirty="0" err="1" smtClean="0"/>
              <a:t>Sertoli</a:t>
            </a:r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6500834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Foram encontradas menos células do que o esperado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ferentes inoculaçõ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71414"/>
            <a:ext cx="2876303" cy="6543304"/>
          </a:xfrm>
        </p:spPr>
      </p:pic>
      <p:sp>
        <p:nvSpPr>
          <p:cNvPr id="5" name="TextBox 4"/>
          <p:cNvSpPr txBox="1"/>
          <p:nvPr/>
        </p:nvSpPr>
        <p:spPr>
          <a:xfrm>
            <a:off x="5786446" y="1857364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Áreas azuis: </a:t>
            </a:r>
          </a:p>
          <a:p>
            <a:r>
              <a:rPr lang="pt-BR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Colonizadas</a:t>
            </a:r>
            <a:endParaRPr lang="pt-BR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57488" y="1142984"/>
            <a:ext cx="714380" cy="42862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Notched Right Arrow 7"/>
          <p:cNvSpPr/>
          <p:nvPr/>
        </p:nvSpPr>
        <p:spPr>
          <a:xfrm>
            <a:off x="3000364" y="3643314"/>
            <a:ext cx="571504" cy="357190"/>
          </a:xfrm>
          <a:prstGeom prst="notch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Left Arrow 8"/>
          <p:cNvSpPr/>
          <p:nvPr/>
        </p:nvSpPr>
        <p:spPr>
          <a:xfrm>
            <a:off x="4143372" y="5572140"/>
            <a:ext cx="428628" cy="214314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786578" y="627437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Ogawa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et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al., 1997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92868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00B0F0"/>
                </a:solidFill>
              </a:rPr>
              <a:t> 3 mês pós transplante rato-rato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471488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Espermatocito</a:t>
            </a:r>
            <a:r>
              <a:rPr lang="pt-BR" dirty="0" smtClean="0"/>
              <a:t> </a:t>
            </a:r>
            <a:r>
              <a:rPr lang="pt-BR" dirty="0" err="1" smtClean="0"/>
              <a:t>paquiteno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Espermatogonia</a:t>
            </a: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192880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Tubulo</a:t>
            </a:r>
            <a:r>
              <a:rPr lang="pt-BR" dirty="0" smtClean="0"/>
              <a:t> </a:t>
            </a:r>
            <a:r>
              <a:rPr lang="pt-BR" dirty="0" err="1" smtClean="0"/>
              <a:t>seminifero</a:t>
            </a:r>
            <a:r>
              <a:rPr lang="pt-BR" dirty="0" smtClean="0"/>
              <a:t> com  </a:t>
            </a:r>
            <a:r>
              <a:rPr lang="pt-BR" dirty="0" err="1" smtClean="0"/>
              <a:t>espermatides</a:t>
            </a:r>
            <a:r>
              <a:rPr lang="pt-BR" dirty="0" smtClean="0"/>
              <a:t> arredondadas</a:t>
            </a:r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5497313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Tubulo</a:t>
            </a:r>
            <a:r>
              <a:rPr lang="pt-BR" dirty="0" smtClean="0"/>
              <a:t> </a:t>
            </a:r>
            <a:r>
              <a:rPr lang="pt-BR" dirty="0" err="1" smtClean="0"/>
              <a:t>seminifero</a:t>
            </a:r>
            <a:r>
              <a:rPr lang="pt-BR" dirty="0" smtClean="0"/>
              <a:t> apenas com </a:t>
            </a:r>
            <a:r>
              <a:rPr lang="pt-BR" dirty="0" err="1" smtClean="0"/>
              <a:t>Sertoli</a:t>
            </a:r>
            <a:endParaRPr lang="pt-BR" dirty="0"/>
          </a:p>
        </p:txBody>
      </p:sp>
      <p:pic>
        <p:nvPicPr>
          <p:cNvPr id="13" name="Content Placeholder 12" descr="rato3 m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0513" y="1000108"/>
            <a:ext cx="7760577" cy="5372706"/>
          </a:xfrm>
        </p:spPr>
      </p:pic>
      <p:sp>
        <p:nvSpPr>
          <p:cNvPr id="14" name="TextBox 13"/>
          <p:cNvSpPr txBox="1"/>
          <p:nvPr/>
        </p:nvSpPr>
        <p:spPr>
          <a:xfrm>
            <a:off x="3143240" y="641725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Espermatogênese completa</a:t>
            </a:r>
            <a:endParaRPr lang="pt-BR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0314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pt-BR" sz="6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Xenoenxerto</a:t>
            </a:r>
            <a:endParaRPr lang="pt-BR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Definição 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367474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É o transplante  autólogo e/ou homólogo de tecido testicular para um hospedeiro </a:t>
            </a:r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imunosuprimido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ou </a:t>
            </a:r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imunodeficiente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geralmente , um camundongo.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Xenoenxerto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Objetivo</a:t>
            </a:r>
          </a:p>
          <a:p>
            <a:pPr lvl="1">
              <a:lnSpc>
                <a:spcPct val="20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Ferramenta de estudo da espermatogênese e maturação testicular</a:t>
            </a:r>
          </a:p>
          <a:p>
            <a:pPr lvl="1">
              <a:lnSpc>
                <a:spcPct val="20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Permite a obtenção de espermatozóide a partir de machos imaturos sexualmente.</a:t>
            </a:r>
          </a:p>
          <a:p>
            <a:pPr lvl="1"/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 </a:t>
            </a:r>
            <a:endParaRPr lang="pt-BR" dirty="0">
              <a:solidFill>
                <a:schemeClr val="accent3"/>
              </a:solidFill>
            </a:endParaRPr>
          </a:p>
        </p:txBody>
      </p:sp>
      <p:pic>
        <p:nvPicPr>
          <p:cNvPr id="4" name="Picture 3" descr="espermatogene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71414"/>
            <a:ext cx="9001156" cy="6715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78579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Espermatozóide </a:t>
            </a:r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6786578" y="64291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Espermátide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6929454" y="128586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Espermatócito</a:t>
            </a:r>
            <a:r>
              <a:rPr lang="pt-BR" dirty="0" smtClean="0"/>
              <a:t> secundário</a:t>
            </a: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3500430" y="207167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Sertoli</a:t>
            </a:r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7429520" y="3357562"/>
            <a:ext cx="17144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err="1" smtClean="0"/>
              <a:t>Espermatogônia</a:t>
            </a:r>
            <a:r>
              <a:rPr lang="pt-BR" sz="1700" dirty="0" smtClean="0"/>
              <a:t> </a:t>
            </a:r>
            <a:endParaRPr lang="pt-BR" sz="1700" dirty="0"/>
          </a:p>
        </p:txBody>
      </p:sp>
      <p:sp>
        <p:nvSpPr>
          <p:cNvPr id="11" name="TextBox 10"/>
          <p:cNvSpPr txBox="1"/>
          <p:nvPr/>
        </p:nvSpPr>
        <p:spPr>
          <a:xfrm>
            <a:off x="7439044" y="2282603"/>
            <a:ext cx="170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Espermatócito</a:t>
            </a:r>
            <a:r>
              <a:rPr lang="pt-BR" dirty="0" smtClean="0"/>
              <a:t> primário</a:t>
            </a:r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634581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Leydig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7724796" y="4286256"/>
            <a:ext cx="134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Fibroblasto</a:t>
            </a:r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7296168" y="5711627"/>
            <a:ext cx="177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Vaso </a:t>
            </a:r>
            <a:r>
              <a:rPr lang="pt-BR" dirty="0" err="1" smtClean="0"/>
              <a:t>sanguineo</a:t>
            </a:r>
            <a:endParaRPr lang="pt-BR" dirty="0"/>
          </a:p>
        </p:txBody>
      </p:sp>
      <p:sp>
        <p:nvSpPr>
          <p:cNvPr id="15" name="TextBox 14"/>
          <p:cNvSpPr txBox="1"/>
          <p:nvPr/>
        </p:nvSpPr>
        <p:spPr>
          <a:xfrm>
            <a:off x="-32" y="3497049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Lâmina Basal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Xenoenxerto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29642" cy="47796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Doadores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Machos castrados imaturos 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Coleta de fragmentos de testículo</a:t>
            </a:r>
          </a:p>
          <a:p>
            <a:pPr lvl="1">
              <a:buNone/>
            </a:pPr>
            <a:endParaRPr lang="pt-B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Receptores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Camundongos </a:t>
            </a:r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imunodeficientes</a:t>
            </a:r>
            <a:endParaRPr lang="pt-B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Castrados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Enxerto colocado nas costas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quema enxoenxert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5" y="241305"/>
            <a:ext cx="8143933" cy="6402405"/>
          </a:xfrm>
        </p:spPr>
      </p:pic>
      <p:sp>
        <p:nvSpPr>
          <p:cNvPr id="5" name="TextBox 4"/>
          <p:cNvSpPr txBox="1"/>
          <p:nvPr/>
        </p:nvSpPr>
        <p:spPr>
          <a:xfrm>
            <a:off x="142844" y="5429264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e B: transplante de fragmentos de doadores imaturos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25215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C-F: desenvolvimento e formação de </a:t>
            </a:r>
            <a:r>
              <a:rPr lang="pt-BR" dirty="0" err="1" smtClean="0"/>
              <a:t>sptz</a:t>
            </a:r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6929454" y="507207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G:  ICSI de </a:t>
            </a:r>
            <a:r>
              <a:rPr lang="pt-BR" dirty="0" err="1" smtClean="0"/>
              <a:t>sptz</a:t>
            </a:r>
            <a:r>
              <a:rPr lang="pt-BR" dirty="0" smtClean="0"/>
              <a:t> viáveis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6357950" y="6140255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H: produção de embriões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Xenoenxerto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329642" cy="450059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Experimento  ovino-camundongo</a:t>
            </a:r>
          </a:p>
          <a:p>
            <a:pPr lvl="1">
              <a:lnSpc>
                <a:spcPct val="20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Avaliação</a:t>
            </a:r>
          </a:p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 hora</a:t>
            </a:r>
          </a:p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11 dias</a:t>
            </a:r>
          </a:p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22 dias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2"/>
            <a:ext cx="5472122" cy="6500858"/>
          </a:xfrm>
        </p:spPr>
        <p:txBody>
          <a:bodyPr/>
          <a:lstStyle/>
          <a:p>
            <a:endParaRPr lang="pt-B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pt-B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xenoenxerto ovi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14"/>
            <a:ext cx="2500330" cy="6715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488" y="64291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 h após transplante:</a:t>
            </a:r>
          </a:p>
          <a:p>
            <a:r>
              <a:rPr lang="pt-BR" dirty="0" smtClean="0"/>
              <a:t>Espermatócitos primários em </a:t>
            </a:r>
            <a:r>
              <a:rPr lang="pt-BR" dirty="0" err="1" smtClean="0"/>
              <a:t>pre-leptoteno</a:t>
            </a:r>
            <a:r>
              <a:rPr lang="pt-BR" dirty="0" smtClean="0"/>
              <a:t> / </a:t>
            </a:r>
            <a:r>
              <a:rPr lang="pt-BR" dirty="0" err="1" smtClean="0"/>
              <a:t>leptoteno</a:t>
            </a:r>
            <a:r>
              <a:rPr lang="pt-BR" dirty="0" smtClean="0"/>
              <a:t> (PI) 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3425611"/>
            <a:ext cx="578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11 dias após transplante:</a:t>
            </a:r>
          </a:p>
          <a:p>
            <a:r>
              <a:rPr lang="pt-BR" dirty="0" smtClean="0"/>
              <a:t>Espermatócitos primários em paquíteno (P) </a:t>
            </a:r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5640189"/>
            <a:ext cx="578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22 dias após transplante:</a:t>
            </a:r>
          </a:p>
          <a:p>
            <a:r>
              <a:rPr lang="pt-BR" dirty="0" smtClean="0"/>
              <a:t>Espermátides alongadas (</a:t>
            </a:r>
            <a:r>
              <a:rPr lang="pt-BR" dirty="0" err="1" smtClean="0"/>
              <a:t>Sd</a:t>
            </a:r>
            <a:r>
              <a:rPr lang="pt-BR" dirty="0" smtClean="0"/>
              <a:t>)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Xenoenxerto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428868"/>
            <a:ext cx="8786874" cy="421484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Produção de SPTZ é mais rápida</a:t>
            </a:r>
          </a:p>
          <a:p>
            <a:pPr lvl="1">
              <a:lnSpc>
                <a:spcPct val="20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Desenvolvimento testicular acelerado</a:t>
            </a:r>
          </a:p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Doadores de 1-2 semanas</a:t>
            </a:r>
          </a:p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espermatogênese completa aos 6-7 meses</a:t>
            </a:r>
          </a:p>
          <a:p>
            <a:pPr lvl="2">
              <a:lnSpc>
                <a:spcPct val="200000"/>
              </a:lnSpc>
            </a:pPr>
            <a:endParaRPr lang="pt-B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500034" y="4500570"/>
            <a:ext cx="642942" cy="928694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Xenoenxerto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786874" cy="50720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Causa  da maturação acelerada: 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Alteração no ambiente </a:t>
            </a:r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endocrino</a:t>
            </a:r>
            <a:endParaRPr lang="pt-B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Eixo HH do doador quiescente    </a:t>
            </a:r>
            <a:r>
              <a:rPr lang="pt-B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Eixo HH receptor  ativo     </a:t>
            </a:r>
          </a:p>
          <a:p>
            <a:pPr>
              <a:lnSpc>
                <a:spcPct val="150000"/>
              </a:lnSpc>
              <a:buNone/>
            </a:pPr>
            <a:endParaRPr lang="pt-B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Estimulo FSH                 e             LH    </a:t>
            </a:r>
          </a:p>
          <a:p>
            <a:pPr>
              <a:lnSpc>
                <a:spcPct val="150000"/>
              </a:lnSpc>
              <a:buNone/>
            </a:pPr>
            <a:endParaRPr lang="pt-B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Estimulação da </a:t>
            </a:r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Sertoli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Maturação da </a:t>
            </a:r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Leydig</a:t>
            </a:r>
            <a:endParaRPr lang="pt-B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500034" y="3214686"/>
            <a:ext cx="642942" cy="1500198"/>
          </a:xfrm>
          <a:prstGeom prst="curved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357422" y="4857760"/>
            <a:ext cx="500066" cy="85725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Down Arrow 6"/>
          <p:cNvSpPr/>
          <p:nvPr/>
        </p:nvSpPr>
        <p:spPr>
          <a:xfrm>
            <a:off x="6000760" y="4929198"/>
            <a:ext cx="500066" cy="85725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Perspectivas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428868"/>
            <a:ext cx="8472518" cy="3895732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Tanto o transplante de </a:t>
            </a:r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espermatogônia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quanto o </a:t>
            </a:r>
            <a:r>
              <a:rPr lang="pt-B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xenoenxerto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são ferramentas uteis para o estudo dos mecanismos de controle e regulação da espermatogênese, entretanto, o seu uso como </a:t>
            </a:r>
            <a:r>
              <a:rPr lang="pt-BR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ferramentas </a:t>
            </a:r>
            <a:r>
              <a:rPr lang="pt-BR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biotecnológicas 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ainda é restrito devido ao custo e </a:t>
            </a:r>
            <a:r>
              <a:rPr lang="pt-BR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questões </a:t>
            </a:r>
            <a:r>
              <a:rPr lang="pt-BR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éticas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214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66"/>
                </a:solidFill>
              </a:rPr>
              <a:t>Obrigada!!!!!</a:t>
            </a:r>
            <a:endParaRPr lang="pt-BR" dirty="0">
              <a:solidFill>
                <a:srgbClr val="FF0066"/>
              </a:solidFill>
            </a:endParaRPr>
          </a:p>
        </p:txBody>
      </p:sp>
      <p:pic>
        <p:nvPicPr>
          <p:cNvPr id="4" name="Content Placeholder 3" descr="pintinhocolorido_c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428604"/>
            <a:ext cx="7858180" cy="5602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00108"/>
            <a:ext cx="4357718" cy="564360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Espermatogênese </a:t>
            </a:r>
          </a:p>
          <a:p>
            <a:pPr lvl="1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Túbulos seminíferos</a:t>
            </a:r>
          </a:p>
          <a:p>
            <a:pPr lvl="1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Dividida em 3 fases:</a:t>
            </a:r>
          </a:p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1. fase: mitótica</a:t>
            </a:r>
          </a:p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2. fase: meiótica</a:t>
            </a:r>
          </a:p>
          <a:p>
            <a:pPr lvl="2">
              <a:lnSpc>
                <a:spcPct val="20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3. fase: diferenciação celular (espermiogênese) </a:t>
            </a:r>
          </a:p>
          <a:p>
            <a:pPr lvl="2">
              <a:lnSpc>
                <a:spcPct val="200000"/>
              </a:lnSpc>
            </a:pPr>
            <a:endParaRPr lang="pt-BR" dirty="0">
              <a:solidFill>
                <a:schemeClr val="accent3"/>
              </a:solidFill>
            </a:endParaRPr>
          </a:p>
        </p:txBody>
      </p:sp>
      <p:pic>
        <p:nvPicPr>
          <p:cNvPr id="2050" name="Picture 2" descr="C:\Users\Ally\AppData\Local\Microsoft\Windows\Temporary Internet Files\Low\Content.IE5\MGSHUMJ3\ch19f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71414"/>
            <a:ext cx="4613480" cy="66437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635795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testis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1970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ly\Documents\Aletheia\topicos avancados em fisiologia\xenografos\ch19f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22" y="571480"/>
            <a:ext cx="9016677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err="1" smtClean="0">
                <a:solidFill>
                  <a:schemeClr val="accent3"/>
                </a:solidFill>
              </a:rPr>
              <a:t>Sertoli</a:t>
            </a:r>
            <a:r>
              <a:rPr lang="pt-BR" dirty="0" smtClean="0">
                <a:solidFill>
                  <a:schemeClr val="accent3"/>
                </a:solidFill>
              </a:rPr>
              <a:t> </a:t>
            </a: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" y="1604970"/>
            <a:ext cx="8615394" cy="511017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Regulação e nutrição das cel. germinativas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Responsivo a fatores hormonais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Barreira </a:t>
            </a:r>
            <a:r>
              <a:rPr lang="pt-BR" dirty="0" err="1" smtClean="0">
                <a:solidFill>
                  <a:schemeClr val="accent3"/>
                </a:solidFill>
              </a:rPr>
              <a:t>hemato-testicular</a:t>
            </a:r>
            <a:endParaRPr lang="pt-BR" dirty="0" smtClean="0">
              <a:solidFill>
                <a:schemeClr val="accent3"/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O lúmen é separado do compartimento basal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Associada a processos de proteção imunológica</a:t>
            </a:r>
          </a:p>
          <a:p>
            <a:pPr lvl="1">
              <a:lnSpc>
                <a:spcPct val="150000"/>
              </a:lnSpc>
            </a:pPr>
            <a:r>
              <a:rPr lang="pt-BR" dirty="0" err="1" smtClean="0">
                <a:solidFill>
                  <a:schemeClr val="accent3"/>
                </a:solidFill>
              </a:rPr>
              <a:t>Antigeno</a:t>
            </a:r>
            <a:r>
              <a:rPr lang="pt-BR" dirty="0" smtClean="0">
                <a:solidFill>
                  <a:schemeClr val="accent3"/>
                </a:solidFill>
              </a:rPr>
              <a:t> de superfície</a:t>
            </a:r>
          </a:p>
          <a:p>
            <a:pPr lvl="2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Ligante CD95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accent3"/>
                </a:solidFill>
              </a:rPr>
              <a:t>Destruição dos linfócitos T ativados que expressam CD95</a:t>
            </a:r>
          </a:p>
          <a:p>
            <a:pPr lvl="1">
              <a:lnSpc>
                <a:spcPct val="150000"/>
              </a:lnSpc>
            </a:pP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074" y="635795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Ogawa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al., 1997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6058"/>
            <a:ext cx="8229600" cy="1857388"/>
          </a:xfrm>
        </p:spPr>
        <p:txBody>
          <a:bodyPr>
            <a:noAutofit/>
          </a:bodyPr>
          <a:lstStyle/>
          <a:p>
            <a:pPr algn="ctr"/>
            <a:r>
              <a:rPr lang="pt-BR" sz="5400" dirty="0" smtClean="0">
                <a:solidFill>
                  <a:schemeClr val="accent3"/>
                </a:solidFill>
              </a:rPr>
              <a:t>Transplante de células germinativas</a:t>
            </a:r>
            <a:endParaRPr lang="pt-BR" sz="5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Definição</a:t>
            </a: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285992"/>
            <a:ext cx="8643998" cy="428628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pt-BR" dirty="0" smtClean="0">
                <a:solidFill>
                  <a:schemeClr val="accent3"/>
                </a:solidFill>
              </a:rPr>
              <a:t>É o transplante de </a:t>
            </a:r>
            <a:r>
              <a:rPr lang="pt-BR" dirty="0" err="1" smtClean="0">
                <a:solidFill>
                  <a:schemeClr val="accent3"/>
                </a:solidFill>
              </a:rPr>
              <a:t>espermatogônias</a:t>
            </a:r>
            <a:r>
              <a:rPr lang="pt-BR" dirty="0" smtClean="0">
                <a:solidFill>
                  <a:schemeClr val="accent3"/>
                </a:solidFill>
              </a:rPr>
              <a:t> autólogas, homólogas ou </a:t>
            </a:r>
            <a:r>
              <a:rPr lang="pt-BR" dirty="0" err="1" smtClean="0">
                <a:solidFill>
                  <a:schemeClr val="accent3"/>
                </a:solidFill>
              </a:rPr>
              <a:t>heterólogas</a:t>
            </a:r>
            <a:r>
              <a:rPr lang="pt-BR" dirty="0" smtClean="0">
                <a:solidFill>
                  <a:schemeClr val="accent3"/>
                </a:solidFill>
              </a:rPr>
              <a:t> a fim de restaurar ou modificar  a espermatogênese em um determinado individuo.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3372" y="592933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Schlatt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al., 2009;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Travis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al., 2009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7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10CF9B"/>
      </a:accent1>
      <a:accent2>
        <a:srgbClr val="009DD9"/>
      </a:accent2>
      <a:accent3>
        <a:srgbClr val="0BD0D9"/>
      </a:accent3>
      <a:accent4>
        <a:srgbClr val="10CF9B"/>
      </a:accent4>
      <a:accent5>
        <a:srgbClr val="0BD0D9"/>
      </a:accent5>
      <a:accent6>
        <a:srgbClr val="009DD9"/>
      </a:accent6>
      <a:hlink>
        <a:srgbClr val="04617B"/>
      </a:hlink>
      <a:folHlink>
        <a:srgbClr val="0BD0D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3538</TotalTime>
  <Words>1110</Words>
  <Application>Microsoft Office PowerPoint</Application>
  <PresentationFormat>On-screen Show (4:3)</PresentationFormat>
  <Paragraphs>293</Paragraphs>
  <Slides>47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Slide 1</vt:lpstr>
      <vt:lpstr>Transplante de células germinativas  &amp;  Xenoenxerto </vt:lpstr>
      <vt:lpstr>Espermatogênese</vt:lpstr>
      <vt:lpstr>Slide 4</vt:lpstr>
      <vt:lpstr>Slide 5</vt:lpstr>
      <vt:lpstr>Slide 6</vt:lpstr>
      <vt:lpstr>Sertoli </vt:lpstr>
      <vt:lpstr>Transplante de células germinativas</vt:lpstr>
      <vt:lpstr>Definição</vt:lpstr>
      <vt:lpstr>Transplante de células germinativas</vt:lpstr>
      <vt:lpstr>Transplante de células germinativas</vt:lpstr>
      <vt:lpstr>Importância das espermatogônias</vt:lpstr>
      <vt:lpstr>Transplante de células germinativas</vt:lpstr>
      <vt:lpstr>Transplante de celulas germinativas</vt:lpstr>
      <vt:lpstr>Slide 15</vt:lpstr>
      <vt:lpstr>Transplante de células germinativas</vt:lpstr>
      <vt:lpstr>Transplante de células germinativas</vt:lpstr>
      <vt:lpstr>Transplante de celulas germinativas</vt:lpstr>
      <vt:lpstr>Slide 19</vt:lpstr>
      <vt:lpstr>Slide 20</vt:lpstr>
      <vt:lpstr>Transplante de células germinativas</vt:lpstr>
      <vt:lpstr>Transplante de celulas germinativas</vt:lpstr>
      <vt:lpstr>Slide 23</vt:lpstr>
      <vt:lpstr>Slide 24</vt:lpstr>
      <vt:lpstr>Slide 25</vt:lpstr>
      <vt:lpstr>Slide 26</vt:lpstr>
      <vt:lpstr>Slide 27</vt:lpstr>
      <vt:lpstr>Slide 28</vt:lpstr>
      <vt:lpstr>Retorno da espermatogênese</vt:lpstr>
      <vt:lpstr>Receptores não depletados</vt:lpstr>
      <vt:lpstr>Transplante de cel. bovina para camundongo</vt:lpstr>
      <vt:lpstr> 1 semana pós transplante rato-rato</vt:lpstr>
      <vt:lpstr> 1 mês pós transplante rato-rato</vt:lpstr>
      <vt:lpstr> 2 mês pós transplante rato-rato</vt:lpstr>
      <vt:lpstr>Slide 35</vt:lpstr>
      <vt:lpstr> 3 mês pós transplante rato-rato</vt:lpstr>
      <vt:lpstr>Xenoenxerto</vt:lpstr>
      <vt:lpstr>Definição </vt:lpstr>
      <vt:lpstr>Xenoenxerto</vt:lpstr>
      <vt:lpstr>Xenoenxerto</vt:lpstr>
      <vt:lpstr>Slide 41</vt:lpstr>
      <vt:lpstr>Xenoenxerto</vt:lpstr>
      <vt:lpstr>Slide 43</vt:lpstr>
      <vt:lpstr>Xenoenxerto</vt:lpstr>
      <vt:lpstr>Xenoenxerto</vt:lpstr>
      <vt:lpstr>Perspectivas</vt:lpstr>
      <vt:lpstr>Obrigada!!!!!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Transplante de celulas germinativas &amp; Xenografos</dc:title>
  <dc:creator>Ally</dc:creator>
  <cp:lastModifiedBy>Ally</cp:lastModifiedBy>
  <cp:revision>206</cp:revision>
  <dcterms:created xsi:type="dcterms:W3CDTF">2009-10-18T12:53:19Z</dcterms:created>
  <dcterms:modified xsi:type="dcterms:W3CDTF">2009-10-22T14:04:16Z</dcterms:modified>
</cp:coreProperties>
</file>